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8"/>
  </p:notes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smaya velu" initials="vv" lastIdx="1" clrIdx="0">
    <p:extLst>
      <p:ext uri="{19B8F6BF-5375-455C-9EA6-DF929625EA0E}">
        <p15:presenceInfo xmlns:p15="http://schemas.microsoft.com/office/powerpoint/2012/main" userId="439b1f597f8720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45E3D-A0E7-4C1B-8C4B-71B316E4631D}" type="datetimeFigureOut">
              <a:rPr lang="en-IN" smtClean="0"/>
              <a:t>09-05-2024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4C5D5-20A0-4390-8D1E-C37FF6B93C5A}" type="slidenum">
              <a:rPr lang="en-IN" smtClean="0"/>
              <a:t>‹#›</a:t>
            </a:fld>
            <a:endParaRPr lang="en-IN"/>
          </a:p>
        </p:txBody>
      </p:sp>
    </p:spTree>
    <p:extLst>
      <p:ext uri="{BB962C8B-B14F-4D97-AF65-F5344CB8AC3E}">
        <p14:creationId xmlns:p14="http://schemas.microsoft.com/office/powerpoint/2010/main" val="327553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64C5D5-20A0-4390-8D1E-C37FF6B93C5A}" type="slidenum">
              <a:rPr lang="en-IN" smtClean="0"/>
              <a:t>23</a:t>
            </a:fld>
            <a:endParaRPr lang="en-IN"/>
          </a:p>
        </p:txBody>
      </p:sp>
    </p:spTree>
    <p:extLst>
      <p:ext uri="{BB962C8B-B14F-4D97-AF65-F5344CB8AC3E}">
        <p14:creationId xmlns:p14="http://schemas.microsoft.com/office/powerpoint/2010/main" val="16461824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D8B609-6F1F-4178-8149-8F6503D6AE4B}" type="datetimeFigureOut">
              <a:rPr lang="en-IN" smtClean="0"/>
              <a:t>09-05-2024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EF65A99-DD77-45F6-9A4C-DB5EFE274CBE}" type="slidenum">
              <a:rPr lang="en-IN" smtClean="0"/>
              <a:t>‹#›</a:t>
            </a:fld>
            <a:endParaRPr lang="en-IN" dirty="0"/>
          </a:p>
        </p:txBody>
      </p:sp>
    </p:spTree>
    <p:extLst>
      <p:ext uri="{BB962C8B-B14F-4D97-AF65-F5344CB8AC3E}">
        <p14:creationId xmlns:p14="http://schemas.microsoft.com/office/powerpoint/2010/main" val="72401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8B609-6F1F-4178-8149-8F6503D6AE4B}" type="datetimeFigureOut">
              <a:rPr lang="en-IN" smtClean="0"/>
              <a:t>09-05-2024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F65A99-DD77-45F6-9A4C-DB5EFE274CBE}" type="slidenum">
              <a:rPr lang="en-IN" smtClean="0"/>
              <a:t>‹#›</a:t>
            </a:fld>
            <a:endParaRPr lang="en-IN" dirty="0"/>
          </a:p>
        </p:txBody>
      </p:sp>
    </p:spTree>
    <p:extLst>
      <p:ext uri="{BB962C8B-B14F-4D97-AF65-F5344CB8AC3E}">
        <p14:creationId xmlns:p14="http://schemas.microsoft.com/office/powerpoint/2010/main" val="3058318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8B609-6F1F-4178-8149-8F6503D6AE4B}" type="datetimeFigureOut">
              <a:rPr lang="en-IN" smtClean="0"/>
              <a:t>09-05-2024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F65A99-DD77-45F6-9A4C-DB5EFE274CBE}" type="slidenum">
              <a:rPr lang="en-IN" smtClean="0"/>
              <a:t>‹#›</a:t>
            </a:fld>
            <a:endParaRPr lang="en-IN" dirty="0"/>
          </a:p>
        </p:txBody>
      </p:sp>
    </p:spTree>
    <p:extLst>
      <p:ext uri="{BB962C8B-B14F-4D97-AF65-F5344CB8AC3E}">
        <p14:creationId xmlns:p14="http://schemas.microsoft.com/office/powerpoint/2010/main" val="246568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8B609-6F1F-4178-8149-8F6503D6AE4B}" type="datetimeFigureOut">
              <a:rPr lang="en-IN" smtClean="0"/>
              <a:t>09-05-2024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F65A99-DD77-45F6-9A4C-DB5EFE274CBE}" type="slidenum">
              <a:rPr lang="en-IN" smtClean="0"/>
              <a:t>‹#›</a:t>
            </a:fld>
            <a:endParaRPr lang="en-IN" dirty="0"/>
          </a:p>
        </p:txBody>
      </p:sp>
    </p:spTree>
    <p:extLst>
      <p:ext uri="{BB962C8B-B14F-4D97-AF65-F5344CB8AC3E}">
        <p14:creationId xmlns:p14="http://schemas.microsoft.com/office/powerpoint/2010/main" val="131103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FD8B609-6F1F-4178-8149-8F6503D6AE4B}" type="datetimeFigureOut">
              <a:rPr lang="en-IN" smtClean="0"/>
              <a:t>09-05-2024</a:t>
            </a:fld>
            <a:endParaRPr lang="en-IN" dirty="0"/>
          </a:p>
        </p:txBody>
      </p:sp>
      <p:sp>
        <p:nvSpPr>
          <p:cNvPr id="5" name="Footer Placeholder 4"/>
          <p:cNvSpPr>
            <a:spLocks noGrp="1"/>
          </p:cNvSpPr>
          <p:nvPr>
            <p:ph type="ftr" sz="quarter" idx="11"/>
          </p:nvPr>
        </p:nvSpPr>
        <p:spPr>
          <a:xfrm>
            <a:off x="2182708" y="6272784"/>
            <a:ext cx="6327648" cy="365125"/>
          </a:xfrm>
        </p:spPr>
        <p:txBody>
          <a:bodyPr/>
          <a:lstStyle/>
          <a:p>
            <a:endParaRPr lang="en-IN"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EF65A99-DD77-45F6-9A4C-DB5EFE274CBE}" type="slidenum">
              <a:rPr lang="en-IN" smtClean="0"/>
              <a:t>‹#›</a:t>
            </a:fld>
            <a:endParaRPr lang="en-IN" dirty="0"/>
          </a:p>
        </p:txBody>
      </p:sp>
    </p:spTree>
    <p:extLst>
      <p:ext uri="{BB962C8B-B14F-4D97-AF65-F5344CB8AC3E}">
        <p14:creationId xmlns:p14="http://schemas.microsoft.com/office/powerpoint/2010/main" val="28587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D8B609-6F1F-4178-8149-8F6503D6AE4B}" type="datetimeFigureOut">
              <a:rPr lang="en-IN" smtClean="0"/>
              <a:t>09-05-2024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EF65A99-DD77-45F6-9A4C-DB5EFE274CBE}" type="slidenum">
              <a:rPr lang="en-IN" smtClean="0"/>
              <a:t>‹#›</a:t>
            </a:fld>
            <a:endParaRPr lang="en-IN" dirty="0"/>
          </a:p>
        </p:txBody>
      </p:sp>
    </p:spTree>
    <p:extLst>
      <p:ext uri="{BB962C8B-B14F-4D97-AF65-F5344CB8AC3E}">
        <p14:creationId xmlns:p14="http://schemas.microsoft.com/office/powerpoint/2010/main" val="711000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D8B609-6F1F-4178-8149-8F6503D6AE4B}" type="datetimeFigureOut">
              <a:rPr lang="en-IN" smtClean="0"/>
              <a:t>09-05-2024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EF65A99-DD77-45F6-9A4C-DB5EFE274CBE}" type="slidenum">
              <a:rPr lang="en-IN" smtClean="0"/>
              <a:t>‹#›</a:t>
            </a:fld>
            <a:endParaRPr lang="en-IN" dirty="0"/>
          </a:p>
        </p:txBody>
      </p:sp>
    </p:spTree>
    <p:extLst>
      <p:ext uri="{BB962C8B-B14F-4D97-AF65-F5344CB8AC3E}">
        <p14:creationId xmlns:p14="http://schemas.microsoft.com/office/powerpoint/2010/main" val="1310647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D8B609-6F1F-4178-8149-8F6503D6AE4B}" type="datetimeFigureOut">
              <a:rPr lang="en-IN" smtClean="0"/>
              <a:t>09-05-2024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EF65A99-DD77-45F6-9A4C-DB5EFE274CBE}" type="slidenum">
              <a:rPr lang="en-IN" smtClean="0"/>
              <a:t>‹#›</a:t>
            </a:fld>
            <a:endParaRPr lang="en-IN" dirty="0"/>
          </a:p>
        </p:txBody>
      </p:sp>
    </p:spTree>
    <p:extLst>
      <p:ext uri="{BB962C8B-B14F-4D97-AF65-F5344CB8AC3E}">
        <p14:creationId xmlns:p14="http://schemas.microsoft.com/office/powerpoint/2010/main" val="221778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D8B609-6F1F-4178-8149-8F6503D6AE4B}" type="datetimeFigureOut">
              <a:rPr lang="en-IN" smtClean="0"/>
              <a:t>09-05-2024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EF65A99-DD77-45F6-9A4C-DB5EFE274CBE}" type="slidenum">
              <a:rPr lang="en-IN" smtClean="0"/>
              <a:t>‹#›</a:t>
            </a:fld>
            <a:endParaRPr lang="en-IN" dirty="0"/>
          </a:p>
        </p:txBody>
      </p:sp>
    </p:spTree>
    <p:extLst>
      <p:ext uri="{BB962C8B-B14F-4D97-AF65-F5344CB8AC3E}">
        <p14:creationId xmlns:p14="http://schemas.microsoft.com/office/powerpoint/2010/main" val="175026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D8B609-6F1F-4178-8149-8F6503D6AE4B}" type="datetimeFigureOut">
              <a:rPr lang="en-IN" smtClean="0"/>
              <a:t>09-05-2024</a:t>
            </a:fld>
            <a:endParaRPr lang="en-IN" dirty="0"/>
          </a:p>
        </p:txBody>
      </p:sp>
      <p:sp>
        <p:nvSpPr>
          <p:cNvPr id="6" name="Footer Placeholder 5"/>
          <p:cNvSpPr>
            <a:spLocks noGrp="1"/>
          </p:cNvSpPr>
          <p:nvPr>
            <p:ph type="ftr" sz="quarter" idx="11"/>
          </p:nvPr>
        </p:nvSpPr>
        <p:spPr/>
        <p:txBody>
          <a:bodyPr/>
          <a:lstStyle/>
          <a:p>
            <a:endParaRPr lang="en-IN"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EF65A99-DD77-45F6-9A4C-DB5EFE274CBE}" type="slidenum">
              <a:rPr lang="en-IN" smtClean="0"/>
              <a:t>‹#›</a:t>
            </a:fld>
            <a:endParaRPr lang="en-IN" dirty="0"/>
          </a:p>
        </p:txBody>
      </p:sp>
    </p:spTree>
    <p:extLst>
      <p:ext uri="{BB962C8B-B14F-4D97-AF65-F5344CB8AC3E}">
        <p14:creationId xmlns:p14="http://schemas.microsoft.com/office/powerpoint/2010/main" val="3763223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D8B609-6F1F-4178-8149-8F6503D6AE4B}" type="datetimeFigureOut">
              <a:rPr lang="en-IN" smtClean="0"/>
              <a:t>09-05-2024</a:t>
            </a:fld>
            <a:endParaRPr lang="en-IN"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EF65A99-DD77-45F6-9A4C-DB5EFE274CBE}" type="slidenum">
              <a:rPr lang="en-IN" smtClean="0"/>
              <a:t>‹#›</a:t>
            </a:fld>
            <a:endParaRPr lang="en-IN" dirty="0"/>
          </a:p>
        </p:txBody>
      </p:sp>
    </p:spTree>
    <p:extLst>
      <p:ext uri="{BB962C8B-B14F-4D97-AF65-F5344CB8AC3E}">
        <p14:creationId xmlns:p14="http://schemas.microsoft.com/office/powerpoint/2010/main" val="31707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FD8B609-6F1F-4178-8149-8F6503D6AE4B}" type="datetimeFigureOut">
              <a:rPr lang="en-IN" smtClean="0"/>
              <a:t>09-05-2024</a:t>
            </a:fld>
            <a:endParaRPr lang="en-IN"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EF65A99-DD77-45F6-9A4C-DB5EFE274CBE}" type="slidenum">
              <a:rPr lang="en-IN" smtClean="0"/>
              <a:t>‹#›</a:t>
            </a:fld>
            <a:endParaRPr lang="en-IN" dirty="0"/>
          </a:p>
        </p:txBody>
      </p:sp>
    </p:spTree>
    <p:extLst>
      <p:ext uri="{BB962C8B-B14F-4D97-AF65-F5344CB8AC3E}">
        <p14:creationId xmlns:p14="http://schemas.microsoft.com/office/powerpoint/2010/main" val="10608866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C2CC-210F-330C-56A2-87ABFAD48BE1}"/>
              </a:ext>
            </a:extLst>
          </p:cNvPr>
          <p:cNvSpPr>
            <a:spLocks noGrp="1"/>
          </p:cNvSpPr>
          <p:nvPr>
            <p:ph type="ctrTitle"/>
          </p:nvPr>
        </p:nvSpPr>
        <p:spPr>
          <a:xfrm>
            <a:off x="1051560" y="2468881"/>
            <a:ext cx="9047480" cy="2990087"/>
          </a:xfrm>
        </p:spPr>
        <p:txBody>
          <a:bodyPr/>
          <a:lstStyle/>
          <a:p>
            <a:r>
              <a:rPr lang="en-IN" dirty="0"/>
              <a:t>Amazon sales analysis report </a:t>
            </a:r>
            <a:br>
              <a:rPr lang="en-IN" dirty="0"/>
            </a:br>
            <a:br>
              <a:rPr lang="en-IN" dirty="0"/>
            </a:br>
            <a:r>
              <a:rPr lang="en-IN" dirty="0"/>
              <a:t>project - capstone </a:t>
            </a:r>
          </a:p>
        </p:txBody>
      </p:sp>
      <p:sp>
        <p:nvSpPr>
          <p:cNvPr id="3" name="Subtitle 2">
            <a:extLst>
              <a:ext uri="{FF2B5EF4-FFF2-40B4-BE49-F238E27FC236}">
                <a16:creationId xmlns:a16="http://schemas.microsoft.com/office/drawing/2014/main" id="{24A9199A-E848-0D53-711C-57A2661D51AC}"/>
              </a:ext>
            </a:extLst>
          </p:cNvPr>
          <p:cNvSpPr>
            <a:spLocks noGrp="1"/>
          </p:cNvSpPr>
          <p:nvPr>
            <p:ph type="subTitle" idx="1"/>
          </p:nvPr>
        </p:nvSpPr>
        <p:spPr>
          <a:xfrm>
            <a:off x="751840" y="4389120"/>
            <a:ext cx="8209280" cy="1069848"/>
          </a:xfrm>
        </p:spPr>
        <p:txBody>
          <a:bodyPr/>
          <a:lstStyle/>
          <a:p>
            <a:r>
              <a:rPr lang="en-IN" dirty="0"/>
              <a:t>p</a:t>
            </a:r>
          </a:p>
        </p:txBody>
      </p:sp>
    </p:spTree>
    <p:extLst>
      <p:ext uri="{BB962C8B-B14F-4D97-AF65-F5344CB8AC3E}">
        <p14:creationId xmlns:p14="http://schemas.microsoft.com/office/powerpoint/2010/main" val="383105004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F39254-EF72-3135-FBB0-157372107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480" y="1520520"/>
            <a:ext cx="9411155" cy="4859960"/>
          </a:xfrm>
          <a:prstGeom prst="rect">
            <a:avLst/>
          </a:prstGeom>
        </p:spPr>
      </p:pic>
      <p:sp>
        <p:nvSpPr>
          <p:cNvPr id="9" name="TextBox 8">
            <a:extLst>
              <a:ext uri="{FF2B5EF4-FFF2-40B4-BE49-F238E27FC236}">
                <a16:creationId xmlns:a16="http://schemas.microsoft.com/office/drawing/2014/main" id="{C929F72A-012A-B7C3-F1CF-64C69A01C1BC}"/>
              </a:ext>
            </a:extLst>
          </p:cNvPr>
          <p:cNvSpPr txBox="1"/>
          <p:nvPr/>
        </p:nvSpPr>
        <p:spPr>
          <a:xfrm>
            <a:off x="701040" y="487680"/>
            <a:ext cx="9509760" cy="461665"/>
          </a:xfrm>
          <a:prstGeom prst="rect">
            <a:avLst/>
          </a:prstGeom>
          <a:noFill/>
        </p:spPr>
        <p:txBody>
          <a:bodyPr wrap="square" rtlCol="0">
            <a:spAutoFit/>
          </a:bodyPr>
          <a:lstStyle/>
          <a:p>
            <a:r>
              <a:rPr lang="en-IN" sz="2400" dirty="0"/>
              <a:t>THREE new columns has been generated from existing  data</a:t>
            </a:r>
          </a:p>
        </p:txBody>
      </p:sp>
    </p:spTree>
    <p:extLst>
      <p:ext uri="{BB962C8B-B14F-4D97-AF65-F5344CB8AC3E}">
        <p14:creationId xmlns:p14="http://schemas.microsoft.com/office/powerpoint/2010/main" val="271461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CBF75-95CB-1044-0078-4B3558B73F16}"/>
              </a:ext>
            </a:extLst>
          </p:cNvPr>
          <p:cNvSpPr txBox="1"/>
          <p:nvPr/>
        </p:nvSpPr>
        <p:spPr>
          <a:xfrm>
            <a:off x="741680" y="589280"/>
            <a:ext cx="9641840" cy="1384995"/>
          </a:xfrm>
          <a:prstGeom prst="rect">
            <a:avLst/>
          </a:prstGeom>
          <a:noFill/>
        </p:spPr>
        <p:txBody>
          <a:bodyPr wrap="square" rtlCol="0">
            <a:spAutoFit/>
          </a:bodyPr>
          <a:lstStyle/>
          <a:p>
            <a:r>
              <a:rPr lang="en-IN" sz="2800" dirty="0">
                <a:latin typeface="+mj-lt"/>
              </a:rPr>
              <a:t>  THE 3 DISTINCT CITIES IN MYANAMER</a:t>
            </a:r>
          </a:p>
          <a:p>
            <a:r>
              <a:rPr lang="en-IN" sz="2800" dirty="0">
                <a:solidFill>
                  <a:srgbClr val="002246"/>
                </a:solidFill>
                <a:highlight>
                  <a:srgbClr val="FFFFFF"/>
                </a:highlight>
                <a:latin typeface="+mj-lt"/>
              </a:rPr>
              <a:t>T</a:t>
            </a:r>
            <a:r>
              <a:rPr lang="en-IN" sz="2800" b="0" i="0" dirty="0">
                <a:solidFill>
                  <a:srgbClr val="002246"/>
                </a:solidFill>
                <a:effectLst/>
                <a:highlight>
                  <a:srgbClr val="FFFFFF"/>
                </a:highlight>
                <a:latin typeface="+mj-lt"/>
              </a:rPr>
              <a:t>hree different branches of Amazon, respectively located in </a:t>
            </a:r>
          </a:p>
          <a:p>
            <a:r>
              <a:rPr lang="en-IN" sz="2800" b="0" i="0" dirty="0">
                <a:solidFill>
                  <a:srgbClr val="002246"/>
                </a:solidFill>
                <a:effectLst/>
                <a:highlight>
                  <a:srgbClr val="FFFFFF"/>
                </a:highlight>
                <a:latin typeface="+mj-lt"/>
              </a:rPr>
              <a:t>Mandalay, Yangon and Naypyitaw</a:t>
            </a:r>
            <a:r>
              <a:rPr lang="en-IN" sz="2800" dirty="0">
                <a:solidFill>
                  <a:srgbClr val="002246"/>
                </a:solidFill>
                <a:highlight>
                  <a:srgbClr val="FFFFFF"/>
                </a:highlight>
                <a:latin typeface="SofiaPro"/>
              </a:rPr>
              <a:t> </a:t>
            </a:r>
            <a:endParaRPr lang="en-IN" dirty="0"/>
          </a:p>
        </p:txBody>
      </p:sp>
      <p:pic>
        <p:nvPicPr>
          <p:cNvPr id="4" name="Picture 3">
            <a:extLst>
              <a:ext uri="{FF2B5EF4-FFF2-40B4-BE49-F238E27FC236}">
                <a16:creationId xmlns:a16="http://schemas.microsoft.com/office/drawing/2014/main" id="{1147964A-20DA-4174-B629-77AAB7BF9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80" y="2143760"/>
            <a:ext cx="3903647" cy="4419600"/>
          </a:xfrm>
          <a:prstGeom prst="rect">
            <a:avLst/>
          </a:prstGeom>
        </p:spPr>
      </p:pic>
      <p:sp>
        <p:nvSpPr>
          <p:cNvPr id="6" name="TextBox 5">
            <a:extLst>
              <a:ext uri="{FF2B5EF4-FFF2-40B4-BE49-F238E27FC236}">
                <a16:creationId xmlns:a16="http://schemas.microsoft.com/office/drawing/2014/main" id="{3AF373EF-E37E-2B04-52C4-A24BFF8CA901}"/>
              </a:ext>
            </a:extLst>
          </p:cNvPr>
          <p:cNvSpPr txBox="1"/>
          <p:nvPr/>
        </p:nvSpPr>
        <p:spPr>
          <a:xfrm>
            <a:off x="6508917" y="2417595"/>
            <a:ext cx="5913120" cy="1815882"/>
          </a:xfrm>
          <a:prstGeom prst="rect">
            <a:avLst/>
          </a:prstGeom>
          <a:noFill/>
        </p:spPr>
        <p:txBody>
          <a:bodyPr wrap="square" rtlCol="0">
            <a:spAutoFit/>
          </a:bodyPr>
          <a:lstStyle/>
          <a:p>
            <a:r>
              <a:rPr lang="en-IN" sz="2800" dirty="0">
                <a:latin typeface="+mj-lt"/>
              </a:rPr>
              <a:t>Branches and its corresponding cities</a:t>
            </a:r>
          </a:p>
          <a:p>
            <a:endParaRPr lang="en-IN" sz="2800" dirty="0"/>
          </a:p>
          <a:p>
            <a:endParaRPr lang="en-IN" sz="2800" dirty="0"/>
          </a:p>
          <a:p>
            <a:endParaRPr lang="en-IN" sz="2800" dirty="0"/>
          </a:p>
        </p:txBody>
      </p:sp>
      <p:sp>
        <p:nvSpPr>
          <p:cNvPr id="7" name="TextBox 6">
            <a:extLst>
              <a:ext uri="{FF2B5EF4-FFF2-40B4-BE49-F238E27FC236}">
                <a16:creationId xmlns:a16="http://schemas.microsoft.com/office/drawing/2014/main" id="{93BF9292-5737-BB60-5E7D-A9AA6FA7DD41}"/>
              </a:ext>
            </a:extLst>
          </p:cNvPr>
          <p:cNvSpPr txBox="1"/>
          <p:nvPr/>
        </p:nvSpPr>
        <p:spPr>
          <a:xfrm>
            <a:off x="7254240" y="3190459"/>
            <a:ext cx="1056640" cy="1938992"/>
          </a:xfrm>
          <a:prstGeom prst="rect">
            <a:avLst/>
          </a:prstGeom>
          <a:noFill/>
        </p:spPr>
        <p:txBody>
          <a:bodyPr wrap="square" rtlCol="0">
            <a:spAutoFit/>
          </a:bodyPr>
          <a:lstStyle/>
          <a:p>
            <a:r>
              <a:rPr lang="en-IN" sz="4000" dirty="0">
                <a:latin typeface="+mj-lt"/>
              </a:rPr>
              <a:t>A</a:t>
            </a:r>
          </a:p>
          <a:p>
            <a:r>
              <a:rPr lang="en-IN" sz="4000" dirty="0">
                <a:latin typeface="+mj-lt"/>
              </a:rPr>
              <a:t>B</a:t>
            </a:r>
          </a:p>
          <a:p>
            <a:r>
              <a:rPr lang="en-IN" sz="4000" dirty="0">
                <a:latin typeface="+mj-lt"/>
              </a:rPr>
              <a:t>C</a:t>
            </a:r>
          </a:p>
        </p:txBody>
      </p:sp>
      <p:sp>
        <p:nvSpPr>
          <p:cNvPr id="8" name="TextBox 7">
            <a:extLst>
              <a:ext uri="{FF2B5EF4-FFF2-40B4-BE49-F238E27FC236}">
                <a16:creationId xmlns:a16="http://schemas.microsoft.com/office/drawing/2014/main" id="{DB4F6142-5C7D-33D8-0B10-62DEBDC3DC09}"/>
              </a:ext>
            </a:extLst>
          </p:cNvPr>
          <p:cNvSpPr txBox="1"/>
          <p:nvPr/>
        </p:nvSpPr>
        <p:spPr>
          <a:xfrm>
            <a:off x="7923697" y="3190459"/>
            <a:ext cx="3083560" cy="1938992"/>
          </a:xfrm>
          <a:prstGeom prst="rect">
            <a:avLst/>
          </a:prstGeom>
          <a:noFill/>
        </p:spPr>
        <p:txBody>
          <a:bodyPr wrap="square" rtlCol="0">
            <a:spAutoFit/>
          </a:bodyPr>
          <a:lstStyle/>
          <a:p>
            <a:r>
              <a:rPr lang="en-IN" sz="4000" b="0" i="0" dirty="0">
                <a:solidFill>
                  <a:srgbClr val="002246"/>
                </a:solidFill>
                <a:effectLst/>
                <a:highlight>
                  <a:srgbClr val="FFFFFF"/>
                </a:highlight>
                <a:latin typeface="+mj-lt"/>
              </a:rPr>
              <a:t>Yangon</a:t>
            </a:r>
          </a:p>
          <a:p>
            <a:r>
              <a:rPr lang="en-IN" sz="4000" b="0" i="0" dirty="0">
                <a:solidFill>
                  <a:srgbClr val="002246"/>
                </a:solidFill>
                <a:effectLst/>
                <a:highlight>
                  <a:srgbClr val="FFFFFF"/>
                </a:highlight>
                <a:latin typeface="+mj-lt"/>
              </a:rPr>
              <a:t>Mandalay</a:t>
            </a:r>
          </a:p>
          <a:p>
            <a:r>
              <a:rPr lang="en-IN" sz="4000" b="0" i="0" dirty="0">
                <a:solidFill>
                  <a:srgbClr val="002246"/>
                </a:solidFill>
                <a:effectLst/>
                <a:highlight>
                  <a:srgbClr val="FFFFFF"/>
                </a:highlight>
                <a:latin typeface="+mj-lt"/>
              </a:rPr>
              <a:t>Nay </a:t>
            </a:r>
            <a:r>
              <a:rPr lang="en-IN" sz="4000" b="0" i="0" dirty="0" err="1">
                <a:solidFill>
                  <a:srgbClr val="002246"/>
                </a:solidFill>
                <a:effectLst/>
                <a:highlight>
                  <a:srgbClr val="FFFFFF"/>
                </a:highlight>
                <a:latin typeface="+mj-lt"/>
              </a:rPr>
              <a:t>Pyi</a:t>
            </a:r>
            <a:r>
              <a:rPr lang="en-IN" sz="4000" b="0" i="0" dirty="0">
                <a:solidFill>
                  <a:srgbClr val="002246"/>
                </a:solidFill>
                <a:effectLst/>
                <a:highlight>
                  <a:srgbClr val="FFFFFF"/>
                </a:highlight>
                <a:latin typeface="+mj-lt"/>
              </a:rPr>
              <a:t> Taw</a:t>
            </a:r>
            <a:r>
              <a:rPr lang="en-IN" sz="4000" dirty="0">
                <a:solidFill>
                  <a:srgbClr val="002246"/>
                </a:solidFill>
                <a:highlight>
                  <a:srgbClr val="FFFFFF"/>
                </a:highlight>
                <a:latin typeface="+mj-lt"/>
              </a:rPr>
              <a:t> </a:t>
            </a:r>
            <a:endParaRPr lang="en-IN" sz="4000" dirty="0">
              <a:latin typeface="+mj-lt"/>
            </a:endParaRPr>
          </a:p>
        </p:txBody>
      </p:sp>
    </p:spTree>
    <p:extLst>
      <p:ext uri="{BB962C8B-B14F-4D97-AF65-F5344CB8AC3E}">
        <p14:creationId xmlns:p14="http://schemas.microsoft.com/office/powerpoint/2010/main" val="220154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CD006-283E-50BE-F028-6D98DF8D3431}"/>
              </a:ext>
            </a:extLst>
          </p:cNvPr>
          <p:cNvSpPr txBox="1"/>
          <p:nvPr/>
        </p:nvSpPr>
        <p:spPr>
          <a:xfrm>
            <a:off x="853440" y="701040"/>
            <a:ext cx="10190480" cy="707886"/>
          </a:xfrm>
          <a:prstGeom prst="rect">
            <a:avLst/>
          </a:prstGeom>
          <a:noFill/>
        </p:spPr>
        <p:txBody>
          <a:bodyPr wrap="square" rtlCol="0">
            <a:spAutoFit/>
          </a:bodyPr>
          <a:lstStyle/>
          <a:p>
            <a:r>
              <a:rPr lang="en-IN" sz="4000" dirty="0">
                <a:latin typeface="+mj-lt"/>
              </a:rPr>
              <a:t>THE COUNT OF DISTINCT PRODUCT LINES IN DATASET </a:t>
            </a:r>
          </a:p>
        </p:txBody>
      </p:sp>
      <p:graphicFrame>
        <p:nvGraphicFramePr>
          <p:cNvPr id="4" name="Table 3">
            <a:extLst>
              <a:ext uri="{FF2B5EF4-FFF2-40B4-BE49-F238E27FC236}">
                <a16:creationId xmlns:a16="http://schemas.microsoft.com/office/drawing/2014/main" id="{87EB0C37-BA3E-7EBD-E64B-B1BFC117414F}"/>
              </a:ext>
            </a:extLst>
          </p:cNvPr>
          <p:cNvGraphicFramePr>
            <a:graphicFrameLocks noGrp="1"/>
          </p:cNvGraphicFramePr>
          <p:nvPr>
            <p:extLst>
              <p:ext uri="{D42A27DB-BD31-4B8C-83A1-F6EECF244321}">
                <p14:modId xmlns:p14="http://schemas.microsoft.com/office/powerpoint/2010/main" val="1570099478"/>
              </p:ext>
            </p:extLst>
          </p:nvPr>
        </p:nvGraphicFramePr>
        <p:xfrm>
          <a:off x="714375" y="1995904"/>
          <a:ext cx="6346825" cy="4242336"/>
        </p:xfrm>
        <a:graphic>
          <a:graphicData uri="http://schemas.openxmlformats.org/drawingml/2006/table">
            <a:tbl>
              <a:tblPr/>
              <a:tblGrid>
                <a:gridCol w="6346825">
                  <a:extLst>
                    <a:ext uri="{9D8B030D-6E8A-4147-A177-3AD203B41FA5}">
                      <a16:colId xmlns:a16="http://schemas.microsoft.com/office/drawing/2014/main" val="971511477"/>
                    </a:ext>
                  </a:extLst>
                </a:gridCol>
              </a:tblGrid>
              <a:tr h="707056">
                <a:tc>
                  <a:txBody>
                    <a:bodyPr/>
                    <a:lstStyle/>
                    <a:p>
                      <a:r>
                        <a:rPr lang="en-IN" sz="3200" dirty="0">
                          <a:latin typeface="+mj-lt"/>
                        </a:rPr>
                        <a:t>1.Electronic accessories</a:t>
                      </a:r>
                    </a:p>
                  </a:txBody>
                  <a:tcPr anchor="ctr">
                    <a:lnL>
                      <a:noFill/>
                    </a:lnL>
                    <a:lnR>
                      <a:noFill/>
                    </a:lnR>
                    <a:lnT>
                      <a:noFill/>
                    </a:lnT>
                    <a:lnB>
                      <a:noFill/>
                    </a:lnB>
                    <a:noFill/>
                  </a:tcPr>
                </a:tc>
                <a:extLst>
                  <a:ext uri="{0D108BD9-81ED-4DB2-BD59-A6C34878D82A}">
                    <a16:rowId xmlns:a16="http://schemas.microsoft.com/office/drawing/2014/main" val="3267038014"/>
                  </a:ext>
                </a:extLst>
              </a:tr>
              <a:tr h="707056">
                <a:tc>
                  <a:txBody>
                    <a:bodyPr/>
                    <a:lstStyle/>
                    <a:p>
                      <a:r>
                        <a:rPr lang="en-IN" sz="3200" dirty="0">
                          <a:latin typeface="+mj-lt"/>
                        </a:rPr>
                        <a:t>2.Fashion accessories</a:t>
                      </a:r>
                    </a:p>
                  </a:txBody>
                  <a:tcPr anchor="ctr">
                    <a:lnL>
                      <a:noFill/>
                    </a:lnL>
                    <a:lnR>
                      <a:noFill/>
                    </a:lnR>
                    <a:lnT>
                      <a:noFill/>
                    </a:lnT>
                    <a:lnB>
                      <a:noFill/>
                    </a:lnB>
                    <a:noFill/>
                  </a:tcPr>
                </a:tc>
                <a:extLst>
                  <a:ext uri="{0D108BD9-81ED-4DB2-BD59-A6C34878D82A}">
                    <a16:rowId xmlns:a16="http://schemas.microsoft.com/office/drawing/2014/main" val="3443248330"/>
                  </a:ext>
                </a:extLst>
              </a:tr>
              <a:tr h="707056">
                <a:tc>
                  <a:txBody>
                    <a:bodyPr/>
                    <a:lstStyle/>
                    <a:p>
                      <a:r>
                        <a:rPr lang="en-IN" sz="3200" dirty="0">
                          <a:latin typeface="+mj-lt"/>
                        </a:rPr>
                        <a:t>3.Food and beverages</a:t>
                      </a:r>
                    </a:p>
                  </a:txBody>
                  <a:tcPr anchor="ctr">
                    <a:lnL>
                      <a:noFill/>
                    </a:lnL>
                    <a:lnR>
                      <a:noFill/>
                    </a:lnR>
                    <a:lnT>
                      <a:noFill/>
                    </a:lnT>
                    <a:lnB>
                      <a:noFill/>
                    </a:lnB>
                    <a:noFill/>
                  </a:tcPr>
                </a:tc>
                <a:extLst>
                  <a:ext uri="{0D108BD9-81ED-4DB2-BD59-A6C34878D82A}">
                    <a16:rowId xmlns:a16="http://schemas.microsoft.com/office/drawing/2014/main" val="4061121916"/>
                  </a:ext>
                </a:extLst>
              </a:tr>
              <a:tr h="707056">
                <a:tc>
                  <a:txBody>
                    <a:bodyPr/>
                    <a:lstStyle/>
                    <a:p>
                      <a:r>
                        <a:rPr lang="en-IN" sz="3200" dirty="0">
                          <a:latin typeface="+mj-lt"/>
                        </a:rPr>
                        <a:t>4.Health and beauty</a:t>
                      </a:r>
                    </a:p>
                  </a:txBody>
                  <a:tcPr anchor="ctr">
                    <a:lnL>
                      <a:noFill/>
                    </a:lnL>
                    <a:lnR>
                      <a:noFill/>
                    </a:lnR>
                    <a:lnT>
                      <a:noFill/>
                    </a:lnT>
                    <a:lnB>
                      <a:noFill/>
                    </a:lnB>
                    <a:noFill/>
                  </a:tcPr>
                </a:tc>
                <a:extLst>
                  <a:ext uri="{0D108BD9-81ED-4DB2-BD59-A6C34878D82A}">
                    <a16:rowId xmlns:a16="http://schemas.microsoft.com/office/drawing/2014/main" val="1535233180"/>
                  </a:ext>
                </a:extLst>
              </a:tr>
              <a:tr h="707056">
                <a:tc>
                  <a:txBody>
                    <a:bodyPr/>
                    <a:lstStyle/>
                    <a:p>
                      <a:r>
                        <a:rPr lang="en-IN" sz="3200" dirty="0">
                          <a:latin typeface="+mj-lt"/>
                        </a:rPr>
                        <a:t>5.Home and lifestyle</a:t>
                      </a:r>
                    </a:p>
                  </a:txBody>
                  <a:tcPr anchor="ctr">
                    <a:lnL>
                      <a:noFill/>
                    </a:lnL>
                    <a:lnR>
                      <a:noFill/>
                    </a:lnR>
                    <a:lnT>
                      <a:noFill/>
                    </a:lnT>
                    <a:lnB>
                      <a:noFill/>
                    </a:lnB>
                    <a:noFill/>
                  </a:tcPr>
                </a:tc>
                <a:extLst>
                  <a:ext uri="{0D108BD9-81ED-4DB2-BD59-A6C34878D82A}">
                    <a16:rowId xmlns:a16="http://schemas.microsoft.com/office/drawing/2014/main" val="1551826262"/>
                  </a:ext>
                </a:extLst>
              </a:tr>
              <a:tr h="707056">
                <a:tc>
                  <a:txBody>
                    <a:bodyPr/>
                    <a:lstStyle/>
                    <a:p>
                      <a:r>
                        <a:rPr lang="en-IN" sz="3200" dirty="0">
                          <a:latin typeface="+mj-lt"/>
                        </a:rPr>
                        <a:t>6.Sports and travel</a:t>
                      </a:r>
                    </a:p>
                  </a:txBody>
                  <a:tcPr anchor="ctr">
                    <a:lnL>
                      <a:noFill/>
                    </a:lnL>
                    <a:lnR>
                      <a:noFill/>
                    </a:lnR>
                    <a:lnT>
                      <a:noFill/>
                    </a:lnT>
                    <a:lnB>
                      <a:noFill/>
                    </a:lnB>
                    <a:noFill/>
                  </a:tcPr>
                </a:tc>
                <a:extLst>
                  <a:ext uri="{0D108BD9-81ED-4DB2-BD59-A6C34878D82A}">
                    <a16:rowId xmlns:a16="http://schemas.microsoft.com/office/drawing/2014/main" val="1856211740"/>
                  </a:ext>
                </a:extLst>
              </a:tr>
            </a:tbl>
          </a:graphicData>
        </a:graphic>
      </p:graphicFrame>
    </p:spTree>
    <p:extLst>
      <p:ext uri="{BB962C8B-B14F-4D97-AF65-F5344CB8AC3E}">
        <p14:creationId xmlns:p14="http://schemas.microsoft.com/office/powerpoint/2010/main" val="281365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7FCE-8CA0-3C98-6833-CBB4C1C20F12}"/>
              </a:ext>
            </a:extLst>
          </p:cNvPr>
          <p:cNvSpPr txBox="1"/>
          <p:nvPr/>
        </p:nvSpPr>
        <p:spPr>
          <a:xfrm>
            <a:off x="264160" y="650240"/>
            <a:ext cx="4704080" cy="1323439"/>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en-IN" sz="2400" b="0" i="0" dirty="0">
                <a:solidFill>
                  <a:srgbClr val="374151"/>
                </a:solidFill>
                <a:effectLst/>
                <a:highlight>
                  <a:srgbClr val="FFFFFF"/>
                </a:highlight>
                <a:latin typeface="+mj-lt"/>
              </a:rPr>
              <a:t>Payment method occurs most frequently?</a:t>
            </a:r>
          </a:p>
          <a:p>
            <a:r>
              <a:rPr lang="en-IN" sz="2400" dirty="0">
                <a:solidFill>
                  <a:srgbClr val="374151"/>
                </a:solidFill>
                <a:highlight>
                  <a:srgbClr val="FFFFFF"/>
                </a:highlight>
                <a:latin typeface="+mj-lt"/>
              </a:rPr>
              <a:t> </a:t>
            </a:r>
            <a:r>
              <a:rPr lang="en-IN" sz="3200" dirty="0">
                <a:solidFill>
                  <a:srgbClr val="374151"/>
                </a:solidFill>
                <a:highlight>
                  <a:srgbClr val="FFFFFF"/>
                </a:highlight>
                <a:latin typeface="+mj-lt"/>
              </a:rPr>
              <a:t>- E-Wallet</a:t>
            </a:r>
          </a:p>
          <a:p>
            <a:endParaRPr lang="en-IN" sz="2400" dirty="0">
              <a:solidFill>
                <a:srgbClr val="374151"/>
              </a:solidFill>
              <a:highlight>
                <a:srgbClr val="FFFFFF"/>
              </a:highlight>
              <a:latin typeface="+mj-lt"/>
            </a:endParaRPr>
          </a:p>
        </p:txBody>
      </p:sp>
      <p:sp>
        <p:nvSpPr>
          <p:cNvPr id="3" name="TextBox 2">
            <a:extLst>
              <a:ext uri="{FF2B5EF4-FFF2-40B4-BE49-F238E27FC236}">
                <a16:creationId xmlns:a16="http://schemas.microsoft.com/office/drawing/2014/main" id="{F49087C4-23A5-EBA9-51A2-E69C8A1C1065}"/>
              </a:ext>
            </a:extLst>
          </p:cNvPr>
          <p:cNvSpPr txBox="1"/>
          <p:nvPr/>
        </p:nvSpPr>
        <p:spPr>
          <a:xfrm>
            <a:off x="6096000" y="1303239"/>
            <a:ext cx="6807200" cy="1569660"/>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IN" sz="2400" dirty="0">
                <a:solidFill>
                  <a:srgbClr val="374151"/>
                </a:solidFill>
                <a:highlight>
                  <a:srgbClr val="FFFFFF"/>
                </a:highlight>
                <a:latin typeface="+mj-lt"/>
              </a:rPr>
              <a:t>P</a:t>
            </a:r>
            <a:r>
              <a:rPr lang="en-IN" sz="2400" b="0" i="0" dirty="0">
                <a:solidFill>
                  <a:srgbClr val="374151"/>
                </a:solidFill>
                <a:effectLst/>
                <a:highlight>
                  <a:srgbClr val="FFFFFF"/>
                </a:highlight>
                <a:latin typeface="+mj-lt"/>
              </a:rPr>
              <a:t>roduct line has the highest sales?</a:t>
            </a:r>
          </a:p>
          <a:p>
            <a:r>
              <a:rPr lang="en-IN" sz="2400" dirty="0">
                <a:solidFill>
                  <a:srgbClr val="374151"/>
                </a:solidFill>
                <a:highlight>
                  <a:srgbClr val="FFFFFF"/>
                </a:highlight>
                <a:latin typeface="+mj-lt"/>
              </a:rPr>
              <a:t> - FOOD &amp; BEVERAGES with the sum of total </a:t>
            </a:r>
          </a:p>
          <a:p>
            <a:r>
              <a:rPr lang="en-IN" sz="2400" dirty="0">
                <a:solidFill>
                  <a:srgbClr val="374151"/>
                </a:solidFill>
                <a:highlight>
                  <a:srgbClr val="FFFFFF"/>
                </a:highlight>
                <a:latin typeface="+mj-lt"/>
              </a:rPr>
              <a:t>   56145 MMK (MYANMER KYAT )</a:t>
            </a:r>
          </a:p>
          <a:p>
            <a:r>
              <a:rPr lang="en-IN" sz="2400" dirty="0">
                <a:latin typeface="+mj-lt"/>
              </a:rPr>
              <a:t>   </a:t>
            </a:r>
          </a:p>
        </p:txBody>
      </p:sp>
      <p:sp>
        <p:nvSpPr>
          <p:cNvPr id="4" name="TextBox 3">
            <a:extLst>
              <a:ext uri="{FF2B5EF4-FFF2-40B4-BE49-F238E27FC236}">
                <a16:creationId xmlns:a16="http://schemas.microsoft.com/office/drawing/2014/main" id="{8E3F337D-D594-E6BF-4171-355DFF754BD5}"/>
              </a:ext>
            </a:extLst>
          </p:cNvPr>
          <p:cNvSpPr txBox="1"/>
          <p:nvPr/>
        </p:nvSpPr>
        <p:spPr>
          <a:xfrm>
            <a:off x="406400" y="2945845"/>
            <a:ext cx="4876800" cy="2308324"/>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2400" dirty="0">
                <a:solidFill>
                  <a:srgbClr val="374151"/>
                </a:solidFill>
                <a:highlight>
                  <a:srgbClr val="FFFFFF"/>
                </a:highlight>
                <a:latin typeface="+mj-lt"/>
              </a:rPr>
              <a:t>Re</a:t>
            </a:r>
            <a:r>
              <a:rPr lang="en-IN" sz="2400" b="0" i="0" dirty="0">
                <a:solidFill>
                  <a:srgbClr val="374151"/>
                </a:solidFill>
                <a:effectLst/>
                <a:highlight>
                  <a:srgbClr val="FFFFFF"/>
                </a:highlight>
                <a:latin typeface="+mj-lt"/>
              </a:rPr>
              <a:t>venue is generated each month for the year 2019 (1</a:t>
            </a:r>
            <a:r>
              <a:rPr lang="en-IN" sz="2400" b="0" i="0" baseline="30000" dirty="0">
                <a:solidFill>
                  <a:srgbClr val="374151"/>
                </a:solidFill>
                <a:effectLst/>
                <a:highlight>
                  <a:srgbClr val="FFFFFF"/>
                </a:highlight>
                <a:latin typeface="+mj-lt"/>
              </a:rPr>
              <a:t>st</a:t>
            </a:r>
            <a:r>
              <a:rPr lang="en-IN" sz="2400" b="0" i="0" dirty="0">
                <a:solidFill>
                  <a:srgbClr val="374151"/>
                </a:solidFill>
                <a:effectLst/>
                <a:highlight>
                  <a:srgbClr val="FFFFFF"/>
                </a:highlight>
                <a:latin typeface="+mj-lt"/>
              </a:rPr>
              <a:t> quarter) :</a:t>
            </a:r>
          </a:p>
          <a:p>
            <a:r>
              <a:rPr lang="en-IN" sz="2400" dirty="0">
                <a:solidFill>
                  <a:srgbClr val="374151"/>
                </a:solidFill>
                <a:highlight>
                  <a:srgbClr val="FFFFFF"/>
                </a:highlight>
                <a:latin typeface="+mj-lt"/>
              </a:rPr>
              <a:t> 1. JANUARY – 116291 MMK</a:t>
            </a:r>
          </a:p>
          <a:p>
            <a:r>
              <a:rPr lang="en-IN" sz="2400" dirty="0">
                <a:solidFill>
                  <a:srgbClr val="374151"/>
                </a:solidFill>
                <a:highlight>
                  <a:srgbClr val="FFFFFF"/>
                </a:highlight>
                <a:latin typeface="+mj-lt"/>
              </a:rPr>
              <a:t> 2. FEBRUARY – 97219 MMK </a:t>
            </a:r>
          </a:p>
          <a:p>
            <a:r>
              <a:rPr lang="en-IN" sz="2400" dirty="0">
                <a:solidFill>
                  <a:srgbClr val="374151"/>
                </a:solidFill>
                <a:highlight>
                  <a:srgbClr val="FFFFFF"/>
                </a:highlight>
                <a:latin typeface="+mj-lt"/>
              </a:rPr>
              <a:t> 3. MARCH – 109455 MMK</a:t>
            </a:r>
          </a:p>
          <a:p>
            <a:endParaRPr lang="en-IN" sz="2400" dirty="0">
              <a:latin typeface="+mj-lt"/>
            </a:endParaRPr>
          </a:p>
        </p:txBody>
      </p:sp>
      <p:sp>
        <p:nvSpPr>
          <p:cNvPr id="5" name="TextBox 4">
            <a:extLst>
              <a:ext uri="{FF2B5EF4-FFF2-40B4-BE49-F238E27FC236}">
                <a16:creationId xmlns:a16="http://schemas.microsoft.com/office/drawing/2014/main" id="{81B28619-1137-4E82-ED14-D6AF57BEB02F}"/>
              </a:ext>
            </a:extLst>
          </p:cNvPr>
          <p:cNvSpPr txBox="1"/>
          <p:nvPr/>
        </p:nvSpPr>
        <p:spPr>
          <a:xfrm>
            <a:off x="7051040" y="4654004"/>
            <a:ext cx="4470400" cy="1384995"/>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IN" sz="2800" dirty="0">
                <a:latin typeface="+mj-lt"/>
              </a:rPr>
              <a:t>In the month of JANUARY Cost of goods sold (cogs) reached it peak with the sum of 110754 MMK</a:t>
            </a:r>
          </a:p>
        </p:txBody>
      </p:sp>
    </p:spTree>
    <p:extLst>
      <p:ext uri="{BB962C8B-B14F-4D97-AF65-F5344CB8AC3E}">
        <p14:creationId xmlns:p14="http://schemas.microsoft.com/office/powerpoint/2010/main" val="56633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77539B-33E0-232F-F740-9510E65FE67E}"/>
              </a:ext>
            </a:extLst>
          </p:cNvPr>
          <p:cNvSpPr txBox="1"/>
          <p:nvPr/>
        </p:nvSpPr>
        <p:spPr>
          <a:xfrm>
            <a:off x="294640" y="609599"/>
            <a:ext cx="4846320" cy="2246769"/>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IN" sz="2800" dirty="0">
                <a:solidFill>
                  <a:srgbClr val="374151"/>
                </a:solidFill>
                <a:highlight>
                  <a:srgbClr val="FFFFFF"/>
                </a:highlight>
                <a:latin typeface="+mj-lt"/>
              </a:rPr>
              <a:t>The P</a:t>
            </a:r>
            <a:r>
              <a:rPr lang="en-IN" sz="2800" b="0" i="0" dirty="0">
                <a:solidFill>
                  <a:srgbClr val="374151"/>
                </a:solidFill>
                <a:effectLst/>
                <a:highlight>
                  <a:srgbClr val="FFFFFF"/>
                </a:highlight>
                <a:latin typeface="+mj-lt"/>
              </a:rPr>
              <a:t>roduct line </a:t>
            </a:r>
          </a:p>
          <a:p>
            <a:r>
              <a:rPr lang="en-IN" sz="2800" b="0" i="0" dirty="0">
                <a:solidFill>
                  <a:srgbClr val="374151"/>
                </a:solidFill>
                <a:effectLst/>
                <a:highlight>
                  <a:srgbClr val="FFFFFF"/>
                </a:highlight>
                <a:latin typeface="+mj-lt"/>
              </a:rPr>
              <a:t>– </a:t>
            </a:r>
            <a:r>
              <a:rPr lang="en-IN" sz="2800" dirty="0">
                <a:solidFill>
                  <a:srgbClr val="374151"/>
                </a:solidFill>
                <a:highlight>
                  <a:srgbClr val="FFFFFF"/>
                </a:highlight>
                <a:latin typeface="+mj-lt"/>
              </a:rPr>
              <a:t>FOOD &amp; BEVERAGES </a:t>
            </a:r>
            <a:r>
              <a:rPr lang="en-IN" sz="2800" b="0" i="0" dirty="0">
                <a:solidFill>
                  <a:srgbClr val="374151"/>
                </a:solidFill>
                <a:effectLst/>
                <a:highlight>
                  <a:srgbClr val="FFFFFF"/>
                </a:highlight>
                <a:latin typeface="+mj-lt"/>
              </a:rPr>
              <a:t>generated the highest revenue among all the items in the 1</a:t>
            </a:r>
            <a:r>
              <a:rPr lang="en-IN" sz="2800" b="0" i="0" baseline="30000" dirty="0">
                <a:solidFill>
                  <a:srgbClr val="374151"/>
                </a:solidFill>
                <a:effectLst/>
                <a:highlight>
                  <a:srgbClr val="FFFFFF"/>
                </a:highlight>
                <a:latin typeface="+mj-lt"/>
              </a:rPr>
              <a:t>st</a:t>
            </a:r>
            <a:r>
              <a:rPr lang="en-IN" sz="2800" b="0" i="0" dirty="0">
                <a:solidFill>
                  <a:srgbClr val="374151"/>
                </a:solidFill>
                <a:effectLst/>
                <a:highlight>
                  <a:srgbClr val="FFFFFF"/>
                </a:highlight>
                <a:latin typeface="+mj-lt"/>
              </a:rPr>
              <a:t> quarter of the year 2019 with the REVENUE </a:t>
            </a:r>
            <a:r>
              <a:rPr lang="en-IN" sz="2800" dirty="0">
                <a:solidFill>
                  <a:srgbClr val="374151"/>
                </a:solidFill>
                <a:highlight>
                  <a:srgbClr val="FFFFFF"/>
                </a:highlight>
                <a:latin typeface="+mj-lt"/>
              </a:rPr>
              <a:t>of 56144 MMK </a:t>
            </a:r>
            <a:endParaRPr lang="en-IN" sz="2800" dirty="0">
              <a:latin typeface="+mj-lt"/>
            </a:endParaRPr>
          </a:p>
        </p:txBody>
      </p:sp>
      <p:sp>
        <p:nvSpPr>
          <p:cNvPr id="3" name="TextBox 2">
            <a:extLst>
              <a:ext uri="{FF2B5EF4-FFF2-40B4-BE49-F238E27FC236}">
                <a16:creationId xmlns:a16="http://schemas.microsoft.com/office/drawing/2014/main" id="{99C6EB10-3E75-2326-9734-26C60684F87D}"/>
              </a:ext>
            </a:extLst>
          </p:cNvPr>
          <p:cNvSpPr txBox="1"/>
          <p:nvPr/>
        </p:nvSpPr>
        <p:spPr>
          <a:xfrm>
            <a:off x="5963920" y="4076422"/>
            <a:ext cx="5293360" cy="2246769"/>
          </a:xfrm>
          <a:prstGeom prst="rect">
            <a:avLst/>
          </a:prstGeom>
          <a:noFill/>
          <a:effectLst>
            <a:outerShdw blurRad="50800" dist="38100" dir="10800000" algn="r" rotWithShape="0">
              <a:prstClr val="black">
                <a:alpha val="40000"/>
              </a:prstClr>
            </a:outerShdw>
          </a:effectLst>
        </p:spPr>
        <p:txBody>
          <a:bodyPr wrap="square" rtlCol="0">
            <a:spAutoFit/>
          </a:bodyPr>
          <a:lstStyle/>
          <a:p>
            <a:r>
              <a:rPr lang="en-IN" sz="2800" dirty="0">
                <a:latin typeface="+mj-lt"/>
              </a:rPr>
              <a:t>The city with the highest revenue recorded for the 1</a:t>
            </a:r>
            <a:r>
              <a:rPr lang="en-IN" sz="2800" baseline="30000" dirty="0">
                <a:latin typeface="+mj-lt"/>
              </a:rPr>
              <a:t>st</a:t>
            </a:r>
            <a:r>
              <a:rPr lang="en-IN" sz="2800" dirty="0">
                <a:latin typeface="+mj-lt"/>
              </a:rPr>
              <a:t> quarter of the year 2019 among the 3 cities is :  </a:t>
            </a:r>
          </a:p>
          <a:p>
            <a:endParaRPr lang="en-IN" sz="2800" dirty="0">
              <a:latin typeface="+mj-lt"/>
            </a:endParaRPr>
          </a:p>
          <a:p>
            <a:r>
              <a:rPr lang="en-IN" sz="2800" dirty="0">
                <a:latin typeface="+mj-lt"/>
              </a:rPr>
              <a:t> -      NAY PYI TAW</a:t>
            </a:r>
          </a:p>
        </p:txBody>
      </p:sp>
      <p:pic>
        <p:nvPicPr>
          <p:cNvPr id="13" name="Picture 12">
            <a:extLst>
              <a:ext uri="{FF2B5EF4-FFF2-40B4-BE49-F238E27FC236}">
                <a16:creationId xmlns:a16="http://schemas.microsoft.com/office/drawing/2014/main" id="{631619C8-26A3-F584-7304-6868F48EC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080" y="534809"/>
            <a:ext cx="5625093" cy="276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D59BBCC9-BAE2-AF5E-7B99-84620CD2C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320" y="4001632"/>
            <a:ext cx="4399280" cy="266889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40992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33020A-EAEB-CF98-64F8-17AC4F8AF027}"/>
              </a:ext>
            </a:extLst>
          </p:cNvPr>
          <p:cNvSpPr txBox="1"/>
          <p:nvPr/>
        </p:nvSpPr>
        <p:spPr>
          <a:xfrm>
            <a:off x="6096000" y="703190"/>
            <a:ext cx="4785360" cy="1384995"/>
          </a:xfrm>
          <a:prstGeom prst="rect">
            <a:avLst/>
          </a:prstGeom>
          <a:noFill/>
        </p:spPr>
        <p:txBody>
          <a:bodyPr wrap="square" rtlCol="0">
            <a:spAutoFit/>
          </a:bodyPr>
          <a:lstStyle/>
          <a:p>
            <a:r>
              <a:rPr lang="en-IN" sz="2800" dirty="0">
                <a:latin typeface="+mj-lt"/>
              </a:rPr>
              <a:t>The Product line incurred the highest Value Added Tax (5%) is :</a:t>
            </a:r>
          </a:p>
          <a:p>
            <a:r>
              <a:rPr lang="en-IN" sz="2800" dirty="0">
                <a:latin typeface="+mj-lt"/>
              </a:rPr>
              <a:t>  * FOOD &amp; BEVERAGES – 56144 MMK </a:t>
            </a:r>
          </a:p>
        </p:txBody>
      </p:sp>
      <p:pic>
        <p:nvPicPr>
          <p:cNvPr id="6" name="Picture 5">
            <a:extLst>
              <a:ext uri="{FF2B5EF4-FFF2-40B4-BE49-F238E27FC236}">
                <a16:creationId xmlns:a16="http://schemas.microsoft.com/office/drawing/2014/main" id="{ABB830AC-4302-D62B-F4B2-359258557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223750">
            <a:off x="3204314" y="468576"/>
            <a:ext cx="2339003" cy="2339003"/>
          </a:xfrm>
          <a:prstGeom prst="rect">
            <a:avLst/>
          </a:prstGeom>
        </p:spPr>
      </p:pic>
      <p:sp>
        <p:nvSpPr>
          <p:cNvPr id="7" name="TextBox 6">
            <a:extLst>
              <a:ext uri="{FF2B5EF4-FFF2-40B4-BE49-F238E27FC236}">
                <a16:creationId xmlns:a16="http://schemas.microsoft.com/office/drawing/2014/main" id="{8BDF908E-1D92-4245-8106-B2B882F8B81C}"/>
              </a:ext>
            </a:extLst>
          </p:cNvPr>
          <p:cNvSpPr txBox="1"/>
          <p:nvPr/>
        </p:nvSpPr>
        <p:spPr>
          <a:xfrm>
            <a:off x="833120" y="3505200"/>
            <a:ext cx="3454400" cy="120032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IN" sz="2400" dirty="0">
                <a:solidFill>
                  <a:srgbClr val="374151"/>
                </a:solidFill>
                <a:highlight>
                  <a:srgbClr val="FFFFFF"/>
                </a:highlight>
                <a:latin typeface="+mj-lt"/>
              </a:rPr>
              <a:t>A</a:t>
            </a:r>
            <a:r>
              <a:rPr lang="en-IN" sz="2400" b="0" i="0" dirty="0">
                <a:solidFill>
                  <a:srgbClr val="374151"/>
                </a:solidFill>
                <a:effectLst/>
                <a:highlight>
                  <a:srgbClr val="FFFFFF"/>
                </a:highlight>
                <a:latin typeface="+mj-lt"/>
              </a:rPr>
              <a:t>dding a column indicating "Good" if its sales are above average, otherwise "Bad."</a:t>
            </a:r>
            <a:endParaRPr lang="en-IN" sz="2400" dirty="0">
              <a:latin typeface="+mj-lt"/>
            </a:endParaRPr>
          </a:p>
        </p:txBody>
      </p:sp>
      <p:pic>
        <p:nvPicPr>
          <p:cNvPr id="9" name="Picture 8">
            <a:extLst>
              <a:ext uri="{FF2B5EF4-FFF2-40B4-BE49-F238E27FC236}">
                <a16:creationId xmlns:a16="http://schemas.microsoft.com/office/drawing/2014/main" id="{F46DF5C7-934E-48A7-FDD6-01FB07F97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20" y="3429000"/>
            <a:ext cx="4130675" cy="27362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14BC14E3-A3C4-7F3F-1566-15B34C520904}"/>
              </a:ext>
            </a:extLst>
          </p:cNvPr>
          <p:cNvSpPr txBox="1"/>
          <p:nvPr/>
        </p:nvSpPr>
        <p:spPr>
          <a:xfrm>
            <a:off x="9029544" y="3502507"/>
            <a:ext cx="2237896" cy="17543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IN" dirty="0"/>
              <a:t>By this we found that there 404 Good remarks on products </a:t>
            </a:r>
          </a:p>
          <a:p>
            <a:r>
              <a:rPr lang="en-IN" dirty="0"/>
              <a:t>&amp; 596 Bad responses</a:t>
            </a:r>
          </a:p>
        </p:txBody>
      </p:sp>
    </p:spTree>
    <p:extLst>
      <p:ext uri="{BB962C8B-B14F-4D97-AF65-F5344CB8AC3E}">
        <p14:creationId xmlns:p14="http://schemas.microsoft.com/office/powerpoint/2010/main" val="69106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0F1779-91CA-213D-58C7-C5EDC623F2C1}"/>
              </a:ext>
            </a:extLst>
          </p:cNvPr>
          <p:cNvSpPr txBox="1"/>
          <p:nvPr/>
        </p:nvSpPr>
        <p:spPr>
          <a:xfrm>
            <a:off x="741680" y="397688"/>
            <a:ext cx="5110480" cy="1200329"/>
          </a:xfrm>
          <a:prstGeom prst="rect">
            <a:avLst/>
          </a:prstGeom>
          <a:noFill/>
          <a:effectLst>
            <a:outerShdw blurRad="50800" dist="38100" algn="l" rotWithShape="0">
              <a:prstClr val="black">
                <a:alpha val="40000"/>
              </a:prstClr>
            </a:outerShdw>
          </a:effectLst>
        </p:spPr>
        <p:txBody>
          <a:bodyPr wrap="square" rtlCol="0">
            <a:spAutoFit/>
          </a:bodyPr>
          <a:lstStyle/>
          <a:p>
            <a:r>
              <a:rPr lang="en-IN" sz="2400" dirty="0">
                <a:latin typeface="+mj-lt"/>
              </a:rPr>
              <a:t>The branch A  - from the city YANGON exceeded the average number of products sold with the quantity of 1859 products among the 3 branches </a:t>
            </a:r>
          </a:p>
        </p:txBody>
      </p:sp>
      <p:sp>
        <p:nvSpPr>
          <p:cNvPr id="3" name="TextBox 2">
            <a:extLst>
              <a:ext uri="{FF2B5EF4-FFF2-40B4-BE49-F238E27FC236}">
                <a16:creationId xmlns:a16="http://schemas.microsoft.com/office/drawing/2014/main" id="{96C02D45-078E-F7B1-D96B-EC2ED045E02D}"/>
              </a:ext>
            </a:extLst>
          </p:cNvPr>
          <p:cNvSpPr txBox="1"/>
          <p:nvPr/>
        </p:nvSpPr>
        <p:spPr>
          <a:xfrm>
            <a:off x="5364480" y="2225040"/>
            <a:ext cx="5882640" cy="3785652"/>
          </a:xfrm>
          <a:prstGeom prst="rect">
            <a:avLst/>
          </a:prstGeom>
          <a:noFill/>
          <a:effectLst>
            <a:glow rad="63500">
              <a:schemeClr val="accent4">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dirty="0">
                <a:latin typeface="+mj-lt"/>
              </a:rPr>
              <a:t>* The product line, Fashion Accessories most    frequently associated with the gender – FEMALE </a:t>
            </a:r>
          </a:p>
          <a:p>
            <a:endParaRPr lang="en-IN" sz="2400" dirty="0">
              <a:latin typeface="+mj-lt"/>
            </a:endParaRPr>
          </a:p>
          <a:p>
            <a:endParaRPr lang="en-IN" sz="2400" dirty="0">
              <a:latin typeface="+mj-lt"/>
            </a:endParaRPr>
          </a:p>
          <a:p>
            <a:endParaRPr lang="en-IN" sz="2400" dirty="0">
              <a:latin typeface="+mj-lt"/>
            </a:endParaRPr>
          </a:p>
          <a:p>
            <a:endParaRPr lang="en-IN" sz="2400" dirty="0">
              <a:latin typeface="+mj-lt"/>
            </a:endParaRPr>
          </a:p>
          <a:p>
            <a:endParaRPr lang="en-IN" sz="2400" dirty="0">
              <a:latin typeface="+mj-lt"/>
            </a:endParaRPr>
          </a:p>
          <a:p>
            <a:r>
              <a:rPr lang="en-IN" sz="2400" dirty="0">
                <a:latin typeface="+mj-lt"/>
              </a:rPr>
              <a:t>* The product line, Health &amp; Beauty associated most frequently associated with the gender – MALE </a:t>
            </a:r>
          </a:p>
          <a:p>
            <a:endParaRPr lang="en-IN" sz="2400" dirty="0">
              <a:latin typeface="+mj-lt"/>
            </a:endParaRPr>
          </a:p>
        </p:txBody>
      </p:sp>
      <p:pic>
        <p:nvPicPr>
          <p:cNvPr id="5" name="Picture 4">
            <a:extLst>
              <a:ext uri="{FF2B5EF4-FFF2-40B4-BE49-F238E27FC236}">
                <a16:creationId xmlns:a16="http://schemas.microsoft.com/office/drawing/2014/main" id="{8BCB03CA-263C-07D6-B7BC-810EE95F7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121" y="1972489"/>
            <a:ext cx="2404533" cy="2164080"/>
          </a:xfrm>
          <a:prstGeom prst="rect">
            <a:avLst/>
          </a:prstGeom>
        </p:spPr>
      </p:pic>
      <p:pic>
        <p:nvPicPr>
          <p:cNvPr id="9" name="Picture 8">
            <a:extLst>
              <a:ext uri="{FF2B5EF4-FFF2-40B4-BE49-F238E27FC236}">
                <a16:creationId xmlns:a16="http://schemas.microsoft.com/office/drawing/2014/main" id="{B686E473-C2E1-BE30-8F4B-ED90F54ADE7A}"/>
              </a:ext>
            </a:extLst>
          </p:cNvPr>
          <p:cNvPicPr>
            <a:picLocks noChangeAspect="1"/>
          </p:cNvPicPr>
          <p:nvPr/>
        </p:nvPicPr>
        <p:blipFill rotWithShape="1">
          <a:blip r:embed="rId3">
            <a:extLst>
              <a:ext uri="{28A0092B-C50C-407E-A947-70E740481C1C}">
                <a14:useLocalDpi xmlns:a14="http://schemas.microsoft.com/office/drawing/2010/main" val="0"/>
              </a:ext>
            </a:extLst>
          </a:blip>
          <a:srcRect l="13416" t="36984" r="16158" b="37390"/>
          <a:stretch/>
        </p:blipFill>
        <p:spPr>
          <a:xfrm>
            <a:off x="2685627" y="4885512"/>
            <a:ext cx="2404533" cy="619760"/>
          </a:xfrm>
          <a:prstGeom prst="rect">
            <a:avLst/>
          </a:prstGeom>
        </p:spPr>
      </p:pic>
    </p:spTree>
    <p:extLst>
      <p:ext uri="{BB962C8B-B14F-4D97-AF65-F5344CB8AC3E}">
        <p14:creationId xmlns:p14="http://schemas.microsoft.com/office/powerpoint/2010/main" val="358956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030DC2-A920-1BB7-2E39-327160EF67B0}"/>
              </a:ext>
            </a:extLst>
          </p:cNvPr>
          <p:cNvPicPr>
            <a:picLocks noChangeAspect="1"/>
          </p:cNvPicPr>
          <p:nvPr/>
        </p:nvPicPr>
        <p:blipFill rotWithShape="1">
          <a:blip r:embed="rId2">
            <a:extLst>
              <a:ext uri="{28A0092B-C50C-407E-A947-70E740481C1C}">
                <a14:useLocalDpi xmlns:a14="http://schemas.microsoft.com/office/drawing/2010/main" val="0"/>
              </a:ext>
            </a:extLst>
          </a:blip>
          <a:srcRect l="17445" t="21160" r="33967" b="31884"/>
          <a:stretch/>
        </p:blipFill>
        <p:spPr>
          <a:xfrm>
            <a:off x="904240" y="1562100"/>
            <a:ext cx="6868348" cy="373380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B326588-F19C-4616-BC56-A84C47C4DCFA}"/>
              </a:ext>
            </a:extLst>
          </p:cNvPr>
          <p:cNvSpPr txBox="1"/>
          <p:nvPr/>
        </p:nvSpPr>
        <p:spPr>
          <a:xfrm>
            <a:off x="802640" y="467360"/>
            <a:ext cx="4907280" cy="954107"/>
          </a:xfrm>
          <a:prstGeom prst="rect">
            <a:avLst/>
          </a:prstGeom>
          <a:noFill/>
        </p:spPr>
        <p:txBody>
          <a:bodyPr wrap="square" rtlCol="0">
            <a:spAutoFit/>
          </a:bodyPr>
          <a:lstStyle/>
          <a:p>
            <a:r>
              <a:rPr lang="en-IN" sz="2800" dirty="0">
                <a:latin typeface="+mj-lt"/>
              </a:rPr>
              <a:t>The average ratings for each product line :</a:t>
            </a:r>
          </a:p>
        </p:txBody>
      </p:sp>
    </p:spTree>
    <p:extLst>
      <p:ext uri="{BB962C8B-B14F-4D97-AF65-F5344CB8AC3E}">
        <p14:creationId xmlns:p14="http://schemas.microsoft.com/office/powerpoint/2010/main" val="3210550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17812D-83FE-3D67-28C7-79C40F98C368}"/>
              </a:ext>
            </a:extLst>
          </p:cNvPr>
          <p:cNvSpPr txBox="1"/>
          <p:nvPr/>
        </p:nvSpPr>
        <p:spPr>
          <a:xfrm>
            <a:off x="843280" y="863600"/>
            <a:ext cx="3484880" cy="83099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IN" sz="2400" dirty="0">
                <a:latin typeface="+mj-lt"/>
              </a:rPr>
              <a:t>The sales occurrences for each time of day on every weekday :</a:t>
            </a:r>
          </a:p>
        </p:txBody>
      </p:sp>
      <p:pic>
        <p:nvPicPr>
          <p:cNvPr id="4" name="Picture 3">
            <a:extLst>
              <a:ext uri="{FF2B5EF4-FFF2-40B4-BE49-F238E27FC236}">
                <a16:creationId xmlns:a16="http://schemas.microsoft.com/office/drawing/2014/main" id="{A3C8E211-CD19-2F23-87D4-6DA501F612A7}"/>
              </a:ext>
            </a:extLst>
          </p:cNvPr>
          <p:cNvPicPr>
            <a:picLocks noChangeAspect="1"/>
          </p:cNvPicPr>
          <p:nvPr/>
        </p:nvPicPr>
        <p:blipFill rotWithShape="1">
          <a:blip r:embed="rId2">
            <a:extLst>
              <a:ext uri="{28A0092B-C50C-407E-A947-70E740481C1C}">
                <a14:useLocalDpi xmlns:a14="http://schemas.microsoft.com/office/drawing/2010/main" val="0"/>
              </a:ext>
            </a:extLst>
          </a:blip>
          <a:srcRect l="16818" t="20272" r="32984" b="33975"/>
          <a:stretch/>
        </p:blipFill>
        <p:spPr>
          <a:xfrm>
            <a:off x="4419599" y="433862"/>
            <a:ext cx="5842001" cy="29951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F4BC60B1-82E6-8638-41B1-3FF07ED38426}"/>
              </a:ext>
            </a:extLst>
          </p:cNvPr>
          <p:cNvSpPr txBox="1"/>
          <p:nvPr/>
        </p:nvSpPr>
        <p:spPr>
          <a:xfrm>
            <a:off x="497840" y="4053840"/>
            <a:ext cx="9763760" cy="2308324"/>
          </a:xfrm>
          <a:prstGeom prst="rect">
            <a:avLst/>
          </a:prstGeom>
          <a:noFill/>
        </p:spPr>
        <p:txBody>
          <a:bodyPr wrap="square" rtlCol="0">
            <a:spAutoFit/>
          </a:bodyPr>
          <a:lstStyle/>
          <a:p>
            <a:r>
              <a:rPr lang="en-IN" sz="2400" dirty="0">
                <a:solidFill>
                  <a:srgbClr val="374151"/>
                </a:solidFill>
                <a:highlight>
                  <a:srgbClr val="FFFFFF"/>
                </a:highlight>
                <a:latin typeface="+mj-lt"/>
              </a:rPr>
              <a:t>T</a:t>
            </a:r>
            <a:r>
              <a:rPr lang="en-IN" sz="2400" b="0" i="0" dirty="0">
                <a:solidFill>
                  <a:srgbClr val="374151"/>
                </a:solidFill>
                <a:effectLst/>
                <a:highlight>
                  <a:srgbClr val="FFFFFF"/>
                </a:highlight>
                <a:latin typeface="+mj-lt"/>
              </a:rPr>
              <a:t>he customer type contributing the highest revenue : </a:t>
            </a:r>
          </a:p>
          <a:p>
            <a:endParaRPr lang="en-IN" sz="2400" dirty="0">
              <a:solidFill>
                <a:srgbClr val="374151"/>
              </a:solidFill>
              <a:highlight>
                <a:srgbClr val="FFFFFF"/>
              </a:highlight>
              <a:latin typeface="+mj-lt"/>
            </a:endParaRPr>
          </a:p>
          <a:p>
            <a:r>
              <a:rPr lang="en-IN" sz="2400" dirty="0">
                <a:latin typeface="+mj-lt"/>
              </a:rPr>
              <a:t>* Members contributing with count of 501 with total amount of 164223 MMK.</a:t>
            </a:r>
          </a:p>
          <a:p>
            <a:r>
              <a:rPr lang="en-IN" sz="2400" dirty="0">
                <a:latin typeface="+mj-lt"/>
              </a:rPr>
              <a:t> </a:t>
            </a:r>
          </a:p>
          <a:p>
            <a:r>
              <a:rPr lang="en-IN" sz="2400" dirty="0">
                <a:latin typeface="+mj-lt"/>
              </a:rPr>
              <a:t>* Normal customers contributing with count of 499 with the amount of 158743 MMK</a:t>
            </a:r>
          </a:p>
          <a:p>
            <a:endParaRPr lang="en-IN" sz="2400" dirty="0">
              <a:latin typeface="+mj-lt"/>
            </a:endParaRPr>
          </a:p>
        </p:txBody>
      </p:sp>
    </p:spTree>
    <p:extLst>
      <p:ext uri="{BB962C8B-B14F-4D97-AF65-F5344CB8AC3E}">
        <p14:creationId xmlns:p14="http://schemas.microsoft.com/office/powerpoint/2010/main" val="3314915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A1FE2C-6F00-54D1-F8DE-3833F7B7220E}"/>
              </a:ext>
            </a:extLst>
          </p:cNvPr>
          <p:cNvSpPr txBox="1"/>
          <p:nvPr/>
        </p:nvSpPr>
        <p:spPr>
          <a:xfrm>
            <a:off x="609600" y="681454"/>
            <a:ext cx="7680960" cy="584775"/>
          </a:xfrm>
          <a:prstGeom prst="rect">
            <a:avLst/>
          </a:prstGeom>
          <a:noFill/>
        </p:spPr>
        <p:txBody>
          <a:bodyPr wrap="square" rtlCol="0">
            <a:spAutoFit/>
          </a:bodyPr>
          <a:lstStyle/>
          <a:p>
            <a:r>
              <a:rPr lang="en-IN" sz="3200" dirty="0">
                <a:latin typeface="+mj-lt"/>
              </a:rPr>
              <a:t>The city with highest VAT percentage is : NAH PYI TAW </a:t>
            </a:r>
          </a:p>
        </p:txBody>
      </p:sp>
      <p:sp>
        <p:nvSpPr>
          <p:cNvPr id="5" name="TextBox 4">
            <a:extLst>
              <a:ext uri="{FF2B5EF4-FFF2-40B4-BE49-F238E27FC236}">
                <a16:creationId xmlns:a16="http://schemas.microsoft.com/office/drawing/2014/main" id="{897CD2D0-39F5-35B0-8E2C-E9E7C721FE1A}"/>
              </a:ext>
            </a:extLst>
          </p:cNvPr>
          <p:cNvSpPr txBox="1"/>
          <p:nvPr/>
        </p:nvSpPr>
        <p:spPr>
          <a:xfrm>
            <a:off x="5567680" y="2509520"/>
            <a:ext cx="5974080" cy="2862322"/>
          </a:xfrm>
          <a:prstGeom prst="rect">
            <a:avLst/>
          </a:prstGeom>
          <a:noFill/>
        </p:spPr>
        <p:txBody>
          <a:bodyPr wrap="square" rtlCol="0">
            <a:spAutoFit/>
          </a:bodyPr>
          <a:lstStyle/>
          <a:p>
            <a:r>
              <a:rPr lang="en-IN" sz="3600" dirty="0">
                <a:latin typeface="+mj-lt"/>
              </a:rPr>
              <a:t>The customer type with the highest VAT payments are customers with exclusive membership with the VAT contribution of </a:t>
            </a:r>
          </a:p>
          <a:p>
            <a:r>
              <a:rPr lang="en-IN" sz="3600" dirty="0">
                <a:latin typeface="+mj-lt"/>
              </a:rPr>
              <a:t>7820 MMK</a:t>
            </a:r>
          </a:p>
        </p:txBody>
      </p:sp>
      <p:pic>
        <p:nvPicPr>
          <p:cNvPr id="7" name="Picture 6">
            <a:extLst>
              <a:ext uri="{FF2B5EF4-FFF2-40B4-BE49-F238E27FC236}">
                <a16:creationId xmlns:a16="http://schemas.microsoft.com/office/drawing/2014/main" id="{10D43C8A-BBEA-D80C-5EAA-539F5E9BD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737" y="2010885"/>
            <a:ext cx="3334663" cy="3334663"/>
          </a:xfrm>
          <a:prstGeom prst="rect">
            <a:avLst/>
          </a:prstGeom>
        </p:spPr>
      </p:pic>
    </p:spTree>
    <p:extLst>
      <p:ext uri="{BB962C8B-B14F-4D97-AF65-F5344CB8AC3E}">
        <p14:creationId xmlns:p14="http://schemas.microsoft.com/office/powerpoint/2010/main" val="114599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588CD-EC07-1635-FD46-E10041AADE6D}"/>
              </a:ext>
            </a:extLst>
          </p:cNvPr>
          <p:cNvSpPr>
            <a:spLocks noGrp="1"/>
          </p:cNvSpPr>
          <p:nvPr>
            <p:ph type="title"/>
          </p:nvPr>
        </p:nvSpPr>
        <p:spPr>
          <a:xfrm>
            <a:off x="71120" y="0"/>
            <a:ext cx="11846560" cy="2702560"/>
          </a:xfrm>
        </p:spPr>
        <p:txBody>
          <a:bodyPr/>
          <a:lstStyle/>
          <a:p>
            <a:r>
              <a:rPr lang="en-IN" dirty="0"/>
              <a:t>          analysing amazon sales data</a:t>
            </a:r>
          </a:p>
        </p:txBody>
      </p:sp>
      <p:pic>
        <p:nvPicPr>
          <p:cNvPr id="5" name="Content Placeholder 4">
            <a:extLst>
              <a:ext uri="{FF2B5EF4-FFF2-40B4-BE49-F238E27FC236}">
                <a16:creationId xmlns:a16="http://schemas.microsoft.com/office/drawing/2014/main" id="{D8E9B8A4-25AD-F474-E6BF-62B859A26D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3103" y="2242820"/>
            <a:ext cx="6052337" cy="4051300"/>
          </a:xfrm>
        </p:spPr>
      </p:pic>
    </p:spTree>
    <p:extLst>
      <p:ext uri="{BB962C8B-B14F-4D97-AF65-F5344CB8AC3E}">
        <p14:creationId xmlns:p14="http://schemas.microsoft.com/office/powerpoint/2010/main" val="4039376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7815B4-9F66-AD5C-1768-1E0FE61901E9}"/>
              </a:ext>
            </a:extLst>
          </p:cNvPr>
          <p:cNvSpPr txBox="1"/>
          <p:nvPr/>
        </p:nvSpPr>
        <p:spPr>
          <a:xfrm>
            <a:off x="558800" y="772160"/>
            <a:ext cx="4124960" cy="954107"/>
          </a:xfrm>
          <a:prstGeom prst="rect">
            <a:avLst/>
          </a:prstGeom>
          <a:noFill/>
        </p:spPr>
        <p:txBody>
          <a:bodyPr wrap="square" rtlCol="0">
            <a:spAutoFit/>
          </a:bodyPr>
          <a:lstStyle/>
          <a:p>
            <a:r>
              <a:rPr lang="en-IN" sz="2800" b="0" i="0" dirty="0">
                <a:solidFill>
                  <a:srgbClr val="374151"/>
                </a:solidFill>
                <a:effectLst/>
                <a:highlight>
                  <a:srgbClr val="FFFFFF"/>
                </a:highlight>
                <a:latin typeface="+mj-lt"/>
              </a:rPr>
              <a:t>The count of distinct customer types in the dataset is : 2 </a:t>
            </a:r>
          </a:p>
        </p:txBody>
      </p:sp>
      <p:sp>
        <p:nvSpPr>
          <p:cNvPr id="3" name="TextBox 2">
            <a:extLst>
              <a:ext uri="{FF2B5EF4-FFF2-40B4-BE49-F238E27FC236}">
                <a16:creationId xmlns:a16="http://schemas.microsoft.com/office/drawing/2014/main" id="{C6D449BE-B0D9-AEB0-B2B1-58E5E7B9CDAE}"/>
              </a:ext>
            </a:extLst>
          </p:cNvPr>
          <p:cNvSpPr txBox="1"/>
          <p:nvPr/>
        </p:nvSpPr>
        <p:spPr>
          <a:xfrm>
            <a:off x="640080" y="2204720"/>
            <a:ext cx="4866640" cy="954107"/>
          </a:xfrm>
          <a:prstGeom prst="rect">
            <a:avLst/>
          </a:prstGeom>
          <a:noFill/>
        </p:spPr>
        <p:txBody>
          <a:bodyPr wrap="square" rtlCol="0">
            <a:spAutoFit/>
          </a:bodyPr>
          <a:lstStyle/>
          <a:p>
            <a:r>
              <a:rPr lang="en-IN" sz="2800" b="0" i="0" dirty="0">
                <a:solidFill>
                  <a:srgbClr val="374151"/>
                </a:solidFill>
                <a:effectLst/>
                <a:highlight>
                  <a:srgbClr val="FFFFFF"/>
                </a:highlight>
                <a:latin typeface="+mj-lt"/>
              </a:rPr>
              <a:t>The count of distinct payment methods in the dataset is : 3 </a:t>
            </a:r>
            <a:endParaRPr lang="en-IN" sz="2800" dirty="0">
              <a:latin typeface="+mj-lt"/>
            </a:endParaRPr>
          </a:p>
        </p:txBody>
      </p:sp>
      <p:sp>
        <p:nvSpPr>
          <p:cNvPr id="4" name="TextBox 3">
            <a:extLst>
              <a:ext uri="{FF2B5EF4-FFF2-40B4-BE49-F238E27FC236}">
                <a16:creationId xmlns:a16="http://schemas.microsoft.com/office/drawing/2014/main" id="{4BF7BE7B-3E11-5548-4235-380710AE4FA7}"/>
              </a:ext>
            </a:extLst>
          </p:cNvPr>
          <p:cNvSpPr txBox="1"/>
          <p:nvPr/>
        </p:nvSpPr>
        <p:spPr>
          <a:xfrm>
            <a:off x="751840" y="3535680"/>
            <a:ext cx="4389120" cy="954107"/>
          </a:xfrm>
          <a:prstGeom prst="rect">
            <a:avLst/>
          </a:prstGeom>
          <a:noFill/>
        </p:spPr>
        <p:txBody>
          <a:bodyPr wrap="square" rtlCol="0">
            <a:spAutoFit/>
          </a:bodyPr>
          <a:lstStyle/>
          <a:p>
            <a:r>
              <a:rPr lang="en-IN" sz="2800" dirty="0">
                <a:latin typeface="+mj-lt"/>
              </a:rPr>
              <a:t>The customer type occurs most frequently is : Membership holders</a:t>
            </a:r>
          </a:p>
        </p:txBody>
      </p:sp>
      <p:sp>
        <p:nvSpPr>
          <p:cNvPr id="5" name="TextBox 4">
            <a:extLst>
              <a:ext uri="{FF2B5EF4-FFF2-40B4-BE49-F238E27FC236}">
                <a16:creationId xmlns:a16="http://schemas.microsoft.com/office/drawing/2014/main" id="{1AA36073-7DB5-433F-A12A-289A6C79DE04}"/>
              </a:ext>
            </a:extLst>
          </p:cNvPr>
          <p:cNvSpPr txBox="1"/>
          <p:nvPr/>
        </p:nvSpPr>
        <p:spPr>
          <a:xfrm>
            <a:off x="751840" y="4947920"/>
            <a:ext cx="3759200" cy="1569660"/>
          </a:xfrm>
          <a:prstGeom prst="rect">
            <a:avLst/>
          </a:prstGeom>
          <a:noFill/>
        </p:spPr>
        <p:txBody>
          <a:bodyPr wrap="square" rtlCol="0">
            <a:spAutoFit/>
          </a:bodyPr>
          <a:lstStyle/>
          <a:p>
            <a:r>
              <a:rPr lang="en-IN" sz="2400" b="0" i="0" dirty="0">
                <a:solidFill>
                  <a:srgbClr val="374151"/>
                </a:solidFill>
                <a:effectLst/>
                <a:highlight>
                  <a:srgbClr val="FFFFFF"/>
                </a:highlight>
                <a:latin typeface="+mj-lt"/>
              </a:rPr>
              <a:t>The customer type with the highest purchase frequency is : Membership holders with the total amount of 164223 MMK</a:t>
            </a:r>
            <a:endParaRPr lang="en-IN" sz="2400" dirty="0">
              <a:latin typeface="+mj-lt"/>
            </a:endParaRPr>
          </a:p>
        </p:txBody>
      </p:sp>
      <p:pic>
        <p:nvPicPr>
          <p:cNvPr id="7" name="Picture 6">
            <a:extLst>
              <a:ext uri="{FF2B5EF4-FFF2-40B4-BE49-F238E27FC236}">
                <a16:creationId xmlns:a16="http://schemas.microsoft.com/office/drawing/2014/main" id="{F71B9FBD-18A3-A18A-D6C6-50F45478C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225" y="1097585"/>
            <a:ext cx="4876190" cy="4876190"/>
          </a:xfrm>
          <a:prstGeom prst="rect">
            <a:avLst/>
          </a:prstGeom>
        </p:spPr>
      </p:pic>
    </p:spTree>
    <p:extLst>
      <p:ext uri="{BB962C8B-B14F-4D97-AF65-F5344CB8AC3E}">
        <p14:creationId xmlns:p14="http://schemas.microsoft.com/office/powerpoint/2010/main" val="2178007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40C538-2238-EFA8-923C-BF34881A11A6}"/>
              </a:ext>
            </a:extLst>
          </p:cNvPr>
          <p:cNvSpPr txBox="1"/>
          <p:nvPr/>
        </p:nvSpPr>
        <p:spPr>
          <a:xfrm>
            <a:off x="599440" y="660400"/>
            <a:ext cx="4236720" cy="1815882"/>
          </a:xfrm>
          <a:prstGeom prst="rect">
            <a:avLst/>
          </a:prstGeom>
          <a:noFill/>
        </p:spPr>
        <p:txBody>
          <a:bodyPr wrap="square" rtlCol="0">
            <a:spAutoFit/>
          </a:bodyPr>
          <a:lstStyle/>
          <a:p>
            <a:r>
              <a:rPr lang="en-IN" sz="2800" b="0" i="0" dirty="0">
                <a:solidFill>
                  <a:srgbClr val="374151"/>
                </a:solidFill>
                <a:effectLst/>
                <a:highlight>
                  <a:srgbClr val="FFFFFF"/>
                </a:highlight>
                <a:latin typeface="+mj-lt"/>
              </a:rPr>
              <a:t>The predominant gender among customers is : FEMALE GENDER CUSTOMERS WITH THE COUNT OF 501</a:t>
            </a:r>
            <a:endParaRPr lang="en-IN" sz="2800" dirty="0">
              <a:latin typeface="+mj-lt"/>
            </a:endParaRPr>
          </a:p>
        </p:txBody>
      </p:sp>
      <p:pic>
        <p:nvPicPr>
          <p:cNvPr id="6" name="Picture 5">
            <a:extLst>
              <a:ext uri="{FF2B5EF4-FFF2-40B4-BE49-F238E27FC236}">
                <a16:creationId xmlns:a16="http://schemas.microsoft.com/office/drawing/2014/main" id="{076D6C68-A179-D20C-DAC6-3A2C33C8E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440" y="330200"/>
            <a:ext cx="2146082" cy="2146082"/>
          </a:xfrm>
          <a:prstGeom prst="rect">
            <a:avLst/>
          </a:prstGeom>
        </p:spPr>
      </p:pic>
      <p:pic>
        <p:nvPicPr>
          <p:cNvPr id="8" name="Picture 7">
            <a:extLst>
              <a:ext uri="{FF2B5EF4-FFF2-40B4-BE49-F238E27FC236}">
                <a16:creationId xmlns:a16="http://schemas.microsoft.com/office/drawing/2014/main" id="{112BEDC3-FC34-1D5E-C12E-E20DD61071B3}"/>
              </a:ext>
            </a:extLst>
          </p:cNvPr>
          <p:cNvPicPr>
            <a:picLocks noChangeAspect="1"/>
          </p:cNvPicPr>
          <p:nvPr/>
        </p:nvPicPr>
        <p:blipFill rotWithShape="1">
          <a:blip r:embed="rId3">
            <a:extLst>
              <a:ext uri="{28A0092B-C50C-407E-A947-70E740481C1C}">
                <a14:useLocalDpi xmlns:a14="http://schemas.microsoft.com/office/drawing/2010/main" val="0"/>
              </a:ext>
            </a:extLst>
          </a:blip>
          <a:srcRect l="16691" t="23121" r="42558" b="28516"/>
          <a:stretch/>
        </p:blipFill>
        <p:spPr>
          <a:xfrm>
            <a:off x="599440" y="3379996"/>
            <a:ext cx="5496560" cy="30332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8E1B6549-47DF-36EB-F9D8-B610B0AAF8B1}"/>
              </a:ext>
            </a:extLst>
          </p:cNvPr>
          <p:cNvSpPr txBox="1"/>
          <p:nvPr/>
        </p:nvSpPr>
        <p:spPr>
          <a:xfrm>
            <a:off x="6675120" y="4419571"/>
            <a:ext cx="4267200" cy="954107"/>
          </a:xfrm>
          <a:prstGeom prst="rect">
            <a:avLst/>
          </a:prstGeom>
          <a:noFill/>
        </p:spPr>
        <p:txBody>
          <a:bodyPr wrap="square" rtlCol="0">
            <a:spAutoFit/>
          </a:bodyPr>
          <a:lstStyle/>
          <a:p>
            <a:r>
              <a:rPr lang="en-IN" sz="2800" dirty="0">
                <a:latin typeface="+mj-lt"/>
              </a:rPr>
              <a:t>The distribution of genders within each branch </a:t>
            </a:r>
          </a:p>
        </p:txBody>
      </p:sp>
    </p:spTree>
    <p:extLst>
      <p:ext uri="{BB962C8B-B14F-4D97-AF65-F5344CB8AC3E}">
        <p14:creationId xmlns:p14="http://schemas.microsoft.com/office/powerpoint/2010/main" val="577388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30780-234E-972F-E730-32A9FD3CCC87}"/>
              </a:ext>
            </a:extLst>
          </p:cNvPr>
          <p:cNvPicPr>
            <a:picLocks noChangeAspect="1"/>
          </p:cNvPicPr>
          <p:nvPr/>
        </p:nvPicPr>
        <p:blipFill rotWithShape="1">
          <a:blip r:embed="rId2">
            <a:extLst>
              <a:ext uri="{28A0092B-C50C-407E-A947-70E740481C1C}">
                <a14:useLocalDpi xmlns:a14="http://schemas.microsoft.com/office/drawing/2010/main" val="0"/>
              </a:ext>
            </a:extLst>
          </a:blip>
          <a:srcRect l="21465" t="24433" r="32069" b="44386"/>
          <a:stretch/>
        </p:blipFill>
        <p:spPr>
          <a:xfrm>
            <a:off x="1076960" y="1737359"/>
            <a:ext cx="9878326" cy="37287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5670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51A96-B0AE-DB51-B0DF-F6D52974FF67}"/>
              </a:ext>
            </a:extLst>
          </p:cNvPr>
          <p:cNvSpPr txBox="1"/>
          <p:nvPr/>
        </p:nvSpPr>
        <p:spPr>
          <a:xfrm>
            <a:off x="690880" y="731521"/>
            <a:ext cx="3657600" cy="830997"/>
          </a:xfrm>
          <a:prstGeom prst="rect">
            <a:avLst/>
          </a:prstGeom>
          <a:noFill/>
        </p:spPr>
        <p:txBody>
          <a:bodyPr wrap="square" rtlCol="0">
            <a:spAutoFit/>
          </a:bodyPr>
          <a:lstStyle/>
          <a:p>
            <a:r>
              <a:rPr lang="en-IN" sz="2400" dirty="0">
                <a:solidFill>
                  <a:srgbClr val="374151"/>
                </a:solidFill>
                <a:highlight>
                  <a:srgbClr val="FFFFFF"/>
                </a:highlight>
                <a:latin typeface="+mj-lt"/>
              </a:rPr>
              <a:t>T</a:t>
            </a:r>
            <a:r>
              <a:rPr lang="en-IN" sz="2400" b="0" i="0" dirty="0">
                <a:solidFill>
                  <a:srgbClr val="374151"/>
                </a:solidFill>
                <a:effectLst/>
                <a:highlight>
                  <a:srgbClr val="FFFFFF"/>
                </a:highlight>
                <a:latin typeface="+mj-lt"/>
              </a:rPr>
              <a:t>he time of day with the highest customer ratings for each branch.</a:t>
            </a:r>
            <a:endParaRPr lang="en-IN" sz="2400" dirty="0">
              <a:latin typeface="+mj-lt"/>
            </a:endParaRPr>
          </a:p>
        </p:txBody>
      </p:sp>
      <p:pic>
        <p:nvPicPr>
          <p:cNvPr id="4" name="Picture 3">
            <a:extLst>
              <a:ext uri="{FF2B5EF4-FFF2-40B4-BE49-F238E27FC236}">
                <a16:creationId xmlns:a16="http://schemas.microsoft.com/office/drawing/2014/main" id="{DA43FC0C-2B9F-D012-CCAA-4124F2D17894}"/>
              </a:ext>
            </a:extLst>
          </p:cNvPr>
          <p:cNvPicPr>
            <a:picLocks noChangeAspect="1"/>
          </p:cNvPicPr>
          <p:nvPr/>
        </p:nvPicPr>
        <p:blipFill rotWithShape="1">
          <a:blip r:embed="rId3">
            <a:extLst>
              <a:ext uri="{28A0092B-C50C-407E-A947-70E740481C1C}">
                <a14:useLocalDpi xmlns:a14="http://schemas.microsoft.com/office/drawing/2010/main" val="0"/>
              </a:ext>
            </a:extLst>
          </a:blip>
          <a:srcRect l="19160" t="43056" r="52347" b="43232"/>
          <a:stretch/>
        </p:blipFill>
        <p:spPr>
          <a:xfrm>
            <a:off x="4348480" y="548640"/>
            <a:ext cx="5892805" cy="1595120"/>
          </a:xfrm>
          <a:prstGeom prst="rect">
            <a:avLst/>
          </a:prstGeom>
        </p:spPr>
      </p:pic>
      <p:sp>
        <p:nvSpPr>
          <p:cNvPr id="5" name="TextBox 4">
            <a:extLst>
              <a:ext uri="{FF2B5EF4-FFF2-40B4-BE49-F238E27FC236}">
                <a16:creationId xmlns:a16="http://schemas.microsoft.com/office/drawing/2014/main" id="{47D0E032-CF06-6B6C-9B2A-961C9AB7412B}"/>
              </a:ext>
            </a:extLst>
          </p:cNvPr>
          <p:cNvSpPr txBox="1"/>
          <p:nvPr/>
        </p:nvSpPr>
        <p:spPr>
          <a:xfrm>
            <a:off x="772160" y="2560320"/>
            <a:ext cx="4003040" cy="830997"/>
          </a:xfrm>
          <a:prstGeom prst="rect">
            <a:avLst/>
          </a:prstGeom>
          <a:noFill/>
        </p:spPr>
        <p:txBody>
          <a:bodyPr wrap="square" rtlCol="0">
            <a:spAutoFit/>
          </a:bodyPr>
          <a:lstStyle/>
          <a:p>
            <a:r>
              <a:rPr lang="en-IN" sz="2400" dirty="0">
                <a:solidFill>
                  <a:srgbClr val="374151"/>
                </a:solidFill>
                <a:highlight>
                  <a:srgbClr val="FFFFFF"/>
                </a:highlight>
                <a:latin typeface="+mj-lt"/>
              </a:rPr>
              <a:t>T</a:t>
            </a:r>
            <a:r>
              <a:rPr lang="en-IN" sz="2400" b="0" i="0" dirty="0">
                <a:solidFill>
                  <a:srgbClr val="374151"/>
                </a:solidFill>
                <a:effectLst/>
                <a:highlight>
                  <a:srgbClr val="FFFFFF"/>
                </a:highlight>
                <a:latin typeface="+mj-lt"/>
              </a:rPr>
              <a:t>he day of the week with the highest average ratings.</a:t>
            </a:r>
            <a:endParaRPr lang="en-IN" sz="2400" dirty="0">
              <a:latin typeface="+mj-lt"/>
            </a:endParaRPr>
          </a:p>
        </p:txBody>
      </p:sp>
      <p:pic>
        <p:nvPicPr>
          <p:cNvPr id="7" name="Picture 6">
            <a:extLst>
              <a:ext uri="{FF2B5EF4-FFF2-40B4-BE49-F238E27FC236}">
                <a16:creationId xmlns:a16="http://schemas.microsoft.com/office/drawing/2014/main" id="{06B4E9FF-B917-3C55-15CA-7B2A4958CEDC}"/>
              </a:ext>
            </a:extLst>
          </p:cNvPr>
          <p:cNvPicPr>
            <a:picLocks noChangeAspect="1"/>
          </p:cNvPicPr>
          <p:nvPr/>
        </p:nvPicPr>
        <p:blipFill rotWithShape="1">
          <a:blip r:embed="rId4">
            <a:extLst>
              <a:ext uri="{28A0092B-C50C-407E-A947-70E740481C1C}">
                <a14:useLocalDpi xmlns:a14="http://schemas.microsoft.com/office/drawing/2010/main" val="0"/>
              </a:ext>
            </a:extLst>
          </a:blip>
          <a:srcRect l="20709" t="36816" r="58862" b="52985"/>
          <a:stretch/>
        </p:blipFill>
        <p:spPr>
          <a:xfrm>
            <a:off x="5293360" y="2326726"/>
            <a:ext cx="5191760" cy="1298183"/>
          </a:xfrm>
          <a:prstGeom prst="rect">
            <a:avLst/>
          </a:prstGeom>
        </p:spPr>
      </p:pic>
      <p:sp>
        <p:nvSpPr>
          <p:cNvPr id="10" name="TextBox 9">
            <a:extLst>
              <a:ext uri="{FF2B5EF4-FFF2-40B4-BE49-F238E27FC236}">
                <a16:creationId xmlns:a16="http://schemas.microsoft.com/office/drawing/2014/main" id="{CF6D364D-CC8D-BF35-BE47-3CCF56440CD2}"/>
              </a:ext>
            </a:extLst>
          </p:cNvPr>
          <p:cNvSpPr txBox="1"/>
          <p:nvPr/>
        </p:nvSpPr>
        <p:spPr>
          <a:xfrm>
            <a:off x="904240" y="4175760"/>
            <a:ext cx="3677920" cy="1200329"/>
          </a:xfrm>
          <a:prstGeom prst="rect">
            <a:avLst/>
          </a:prstGeom>
          <a:noFill/>
        </p:spPr>
        <p:txBody>
          <a:bodyPr wrap="square" rtlCol="0">
            <a:spAutoFit/>
          </a:bodyPr>
          <a:lstStyle/>
          <a:p>
            <a:r>
              <a:rPr lang="en-IN" sz="2400" b="0" i="0" dirty="0">
                <a:solidFill>
                  <a:srgbClr val="374151"/>
                </a:solidFill>
                <a:effectLst/>
                <a:highlight>
                  <a:srgbClr val="FFFFFF"/>
                </a:highlight>
                <a:latin typeface="+mj-lt"/>
              </a:rPr>
              <a:t>The day of the week with the highest average ratings for each branch.</a:t>
            </a:r>
            <a:endParaRPr lang="en-IN" sz="2400" dirty="0">
              <a:latin typeface="+mj-lt"/>
            </a:endParaRPr>
          </a:p>
        </p:txBody>
      </p:sp>
      <p:pic>
        <p:nvPicPr>
          <p:cNvPr id="12" name="Picture 11">
            <a:extLst>
              <a:ext uri="{FF2B5EF4-FFF2-40B4-BE49-F238E27FC236}">
                <a16:creationId xmlns:a16="http://schemas.microsoft.com/office/drawing/2014/main" id="{CB1F1329-2835-E06E-1E0C-17D648B20ECC}"/>
              </a:ext>
            </a:extLst>
          </p:cNvPr>
          <p:cNvPicPr>
            <a:picLocks noChangeAspect="1"/>
          </p:cNvPicPr>
          <p:nvPr/>
        </p:nvPicPr>
        <p:blipFill rotWithShape="1">
          <a:blip r:embed="rId5">
            <a:extLst>
              <a:ext uri="{28A0092B-C50C-407E-A947-70E740481C1C}">
                <a14:useLocalDpi xmlns:a14="http://schemas.microsoft.com/office/drawing/2010/main" val="0"/>
              </a:ext>
            </a:extLst>
          </a:blip>
          <a:srcRect l="20887" t="24942" r="49564" b="60271"/>
          <a:stretch/>
        </p:blipFill>
        <p:spPr>
          <a:xfrm>
            <a:off x="4775200" y="3624909"/>
            <a:ext cx="6035041" cy="1698845"/>
          </a:xfrm>
          <a:prstGeom prst="rect">
            <a:avLst/>
          </a:prstGeom>
        </p:spPr>
      </p:pic>
    </p:spTree>
    <p:extLst>
      <p:ext uri="{BB962C8B-B14F-4D97-AF65-F5344CB8AC3E}">
        <p14:creationId xmlns:p14="http://schemas.microsoft.com/office/powerpoint/2010/main" val="124956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3DFCE5-85AD-8F19-39D8-2EB396A7B5A2}"/>
              </a:ext>
            </a:extLst>
          </p:cNvPr>
          <p:cNvSpPr txBox="1"/>
          <p:nvPr/>
        </p:nvSpPr>
        <p:spPr>
          <a:xfrm>
            <a:off x="538480" y="1127760"/>
            <a:ext cx="965200" cy="369332"/>
          </a:xfrm>
          <a:prstGeom prst="rect">
            <a:avLst/>
          </a:prstGeom>
          <a:noFill/>
        </p:spPr>
        <p:txBody>
          <a:bodyPr wrap="square" rtlCol="0">
            <a:spAutoFit/>
          </a:bodyPr>
          <a:lstStyle/>
          <a:p>
            <a:r>
              <a:rPr lang="en-IN" dirty="0"/>
              <a:t> </a:t>
            </a:r>
          </a:p>
        </p:txBody>
      </p:sp>
      <p:sp>
        <p:nvSpPr>
          <p:cNvPr id="6" name="TextBox 5">
            <a:extLst>
              <a:ext uri="{FF2B5EF4-FFF2-40B4-BE49-F238E27FC236}">
                <a16:creationId xmlns:a16="http://schemas.microsoft.com/office/drawing/2014/main" id="{6D9C197E-E28A-696C-37BA-FB270766A3C2}"/>
              </a:ext>
            </a:extLst>
          </p:cNvPr>
          <p:cNvSpPr txBox="1"/>
          <p:nvPr/>
        </p:nvSpPr>
        <p:spPr>
          <a:xfrm>
            <a:off x="457200" y="112097"/>
            <a:ext cx="4521200" cy="830997"/>
          </a:xfrm>
          <a:prstGeom prst="rect">
            <a:avLst/>
          </a:prstGeom>
          <a:noFill/>
        </p:spPr>
        <p:txBody>
          <a:bodyPr wrap="square" rtlCol="0">
            <a:spAutoFit/>
          </a:bodyPr>
          <a:lstStyle/>
          <a:p>
            <a:br>
              <a:rPr lang="en-IN" sz="2400" b="1" i="0" dirty="0">
                <a:solidFill>
                  <a:srgbClr val="0D0D0D"/>
                </a:solidFill>
                <a:effectLst/>
                <a:highlight>
                  <a:srgbClr val="FFFFFF"/>
                </a:highlight>
                <a:latin typeface="+mj-lt"/>
              </a:rPr>
            </a:br>
            <a:r>
              <a:rPr lang="en-IN" sz="2400" b="1" i="0" dirty="0">
                <a:solidFill>
                  <a:srgbClr val="0D0D0D"/>
                </a:solidFill>
                <a:effectLst/>
                <a:highlight>
                  <a:srgbClr val="FFFFFF"/>
                </a:highlight>
                <a:latin typeface="+mj-lt"/>
              </a:rPr>
              <a:t>Sales Performance Report</a:t>
            </a:r>
            <a:endParaRPr lang="en-IN" sz="2400" dirty="0">
              <a:latin typeface="+mj-lt"/>
            </a:endParaRPr>
          </a:p>
        </p:txBody>
      </p:sp>
      <p:sp>
        <p:nvSpPr>
          <p:cNvPr id="12" name="TextBox 11">
            <a:extLst>
              <a:ext uri="{FF2B5EF4-FFF2-40B4-BE49-F238E27FC236}">
                <a16:creationId xmlns:a16="http://schemas.microsoft.com/office/drawing/2014/main" id="{A8E27FCF-5DFF-298B-9B51-1574C3636167}"/>
              </a:ext>
            </a:extLst>
          </p:cNvPr>
          <p:cNvSpPr txBox="1"/>
          <p:nvPr/>
        </p:nvSpPr>
        <p:spPr>
          <a:xfrm>
            <a:off x="619760" y="1497092"/>
            <a:ext cx="11033760" cy="4678204"/>
          </a:xfrm>
          <a:prstGeom prst="rect">
            <a:avLst/>
          </a:prstGeom>
          <a:noFill/>
        </p:spPr>
        <p:txBody>
          <a:bodyPr wrap="square" rtlCol="0">
            <a:spAutoFit/>
          </a:bodyPr>
          <a:lstStyle/>
          <a:p>
            <a:pPr algn="l"/>
            <a:r>
              <a:rPr lang="en-IN" sz="2000" b="1" i="0" dirty="0">
                <a:solidFill>
                  <a:srgbClr val="0D0D0D"/>
                </a:solidFill>
                <a:effectLst/>
                <a:highlight>
                  <a:srgbClr val="FFFFFF"/>
                </a:highlight>
                <a:latin typeface="+mj-lt"/>
              </a:rPr>
              <a:t>1. Addressing Low Performing Product Lines:</a:t>
            </a:r>
            <a:endParaRPr lang="en-IN" sz="2000" b="0" i="0" dirty="0">
              <a:solidFill>
                <a:srgbClr val="0D0D0D"/>
              </a:solidFill>
              <a:effectLst/>
              <a:highlight>
                <a:srgbClr val="FFFFFF"/>
              </a:highlight>
              <a:latin typeface="+mj-lt"/>
            </a:endParaRPr>
          </a:p>
          <a:p>
            <a:pPr algn="l"/>
            <a:r>
              <a:rPr lang="en-IN" sz="2000" b="0" i="0" dirty="0">
                <a:solidFill>
                  <a:srgbClr val="0D0D0D"/>
                </a:solidFill>
                <a:effectLst/>
                <a:highlight>
                  <a:srgbClr val="FFFFFF"/>
                </a:highlight>
                <a:latin typeface="+mj-lt"/>
              </a:rPr>
              <a:t>The Home &amp; Lifestyle product line is currently experiencing the lowest sales. To address this, we need to implement enhanced marketing strategies and raise awareness about these products. This could involve targeted advertising campaigns, collaborating with influencers, and showcasing the unique features of these products to attract more customers.</a:t>
            </a:r>
          </a:p>
          <a:p>
            <a:pPr algn="l"/>
            <a:endParaRPr lang="en-IN" sz="2000" b="0" i="0" dirty="0">
              <a:solidFill>
                <a:srgbClr val="0D0D0D"/>
              </a:solidFill>
              <a:effectLst/>
              <a:highlight>
                <a:srgbClr val="FFFFFF"/>
              </a:highlight>
              <a:latin typeface="+mj-lt"/>
            </a:endParaRPr>
          </a:p>
          <a:p>
            <a:pPr algn="l"/>
            <a:r>
              <a:rPr lang="en-IN" sz="2000" b="1" i="0" dirty="0">
                <a:solidFill>
                  <a:srgbClr val="0D0D0D"/>
                </a:solidFill>
                <a:effectLst/>
                <a:highlight>
                  <a:srgbClr val="FFFFFF"/>
                </a:highlight>
                <a:latin typeface="+mj-lt"/>
              </a:rPr>
              <a:t>2. Revenue Analysis for Q1 2019:</a:t>
            </a:r>
            <a:endParaRPr lang="en-IN" sz="2000" b="0" i="0" dirty="0">
              <a:solidFill>
                <a:srgbClr val="0D0D0D"/>
              </a:solidFill>
              <a:effectLst/>
              <a:highlight>
                <a:srgbClr val="FFFFFF"/>
              </a:highlight>
              <a:latin typeface="+mj-lt"/>
            </a:endParaRPr>
          </a:p>
          <a:p>
            <a:pPr algn="l"/>
            <a:r>
              <a:rPr lang="en-IN" sz="2000" b="0" i="0" dirty="0">
                <a:solidFill>
                  <a:srgbClr val="0D0D0D"/>
                </a:solidFill>
                <a:effectLst/>
                <a:highlight>
                  <a:srgbClr val="FFFFFF"/>
                </a:highlight>
                <a:latin typeface="+mj-lt"/>
              </a:rPr>
              <a:t>In the first quarter of 2019, February recorded lower revenue compared to the other two months. This dip in sales during February requires further investigation to identify any underlying causes such as seasonal trends, competitor actions, or internal factors affecting consumer </a:t>
            </a:r>
            <a:r>
              <a:rPr lang="en-IN" sz="2000" b="0" i="0" dirty="0" err="1">
                <a:solidFill>
                  <a:srgbClr val="0D0D0D"/>
                </a:solidFill>
                <a:effectLst/>
                <a:highlight>
                  <a:srgbClr val="FFFFFF"/>
                </a:highlight>
                <a:latin typeface="+mj-lt"/>
              </a:rPr>
              <a:t>behavior</a:t>
            </a:r>
            <a:r>
              <a:rPr lang="en-IN" sz="2000" b="0" i="0" dirty="0">
                <a:solidFill>
                  <a:srgbClr val="0D0D0D"/>
                </a:solidFill>
                <a:effectLst/>
                <a:highlight>
                  <a:srgbClr val="FFFFFF"/>
                </a:highlight>
                <a:latin typeface="+mj-lt"/>
              </a:rPr>
              <a:t>.</a:t>
            </a:r>
          </a:p>
          <a:p>
            <a:pPr algn="l"/>
            <a:endParaRPr lang="en-IN" sz="2000" b="0" i="0" dirty="0">
              <a:solidFill>
                <a:srgbClr val="0D0D0D"/>
              </a:solidFill>
              <a:effectLst/>
              <a:highlight>
                <a:srgbClr val="FFFFFF"/>
              </a:highlight>
              <a:latin typeface="+mj-lt"/>
            </a:endParaRPr>
          </a:p>
          <a:p>
            <a:pPr algn="l"/>
            <a:r>
              <a:rPr lang="en-IN" sz="2000" b="1" i="0" dirty="0">
                <a:solidFill>
                  <a:srgbClr val="0D0D0D"/>
                </a:solidFill>
                <a:effectLst/>
                <a:highlight>
                  <a:srgbClr val="FFFFFF"/>
                </a:highlight>
                <a:latin typeface="+mj-lt"/>
              </a:rPr>
              <a:t>3. Revenue Distribution Across Product Lines:</a:t>
            </a:r>
            <a:endParaRPr lang="en-IN" sz="2000" b="0" i="0" dirty="0">
              <a:solidFill>
                <a:srgbClr val="0D0D0D"/>
              </a:solidFill>
              <a:effectLst/>
              <a:highlight>
                <a:srgbClr val="FFFFFF"/>
              </a:highlight>
              <a:latin typeface="+mj-lt"/>
            </a:endParaRPr>
          </a:p>
          <a:p>
            <a:pPr algn="l"/>
            <a:r>
              <a:rPr lang="en-IN" sz="2000" b="0" i="0" dirty="0">
                <a:solidFill>
                  <a:srgbClr val="0D0D0D"/>
                </a:solidFill>
                <a:effectLst/>
                <a:highlight>
                  <a:srgbClr val="FFFFFF"/>
                </a:highlight>
                <a:latin typeface="+mj-lt"/>
              </a:rPr>
              <a:t>Among the product lines, Food &amp; Beverages generated the highest revenue in Q1 2019, whereas sales for Health &amp; Beauty products were comparatively low. This suggests a potential opportunity for improvement in marketing and promotion strategies for Health &amp; Beauty products to boost sales.</a:t>
            </a:r>
          </a:p>
          <a:p>
            <a:endParaRPr lang="en-IN" dirty="0"/>
          </a:p>
        </p:txBody>
      </p:sp>
    </p:spTree>
    <p:extLst>
      <p:ext uri="{BB962C8B-B14F-4D97-AF65-F5344CB8AC3E}">
        <p14:creationId xmlns:p14="http://schemas.microsoft.com/office/powerpoint/2010/main" val="4145768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8189D7-89A9-89D4-30F6-F10C817A07AB}"/>
              </a:ext>
            </a:extLst>
          </p:cNvPr>
          <p:cNvSpPr txBox="1"/>
          <p:nvPr/>
        </p:nvSpPr>
        <p:spPr>
          <a:xfrm>
            <a:off x="680720" y="924560"/>
            <a:ext cx="10403840" cy="5016758"/>
          </a:xfrm>
          <a:prstGeom prst="rect">
            <a:avLst/>
          </a:prstGeom>
          <a:noFill/>
        </p:spPr>
        <p:txBody>
          <a:bodyPr wrap="square" rtlCol="0">
            <a:spAutoFit/>
          </a:bodyPr>
          <a:lstStyle/>
          <a:p>
            <a:pPr algn="l"/>
            <a:r>
              <a:rPr lang="en-IN" sz="2000" b="1" i="0" dirty="0">
                <a:solidFill>
                  <a:srgbClr val="0D0D0D"/>
                </a:solidFill>
                <a:effectLst/>
                <a:highlight>
                  <a:srgbClr val="FFFFFF"/>
                </a:highlight>
                <a:latin typeface="+mj-lt"/>
              </a:rPr>
              <a:t>4. Targeting </a:t>
            </a:r>
            <a:r>
              <a:rPr lang="en-IN" sz="2000" b="1" dirty="0">
                <a:solidFill>
                  <a:srgbClr val="0D0D0D"/>
                </a:solidFill>
                <a:highlight>
                  <a:srgbClr val="FFFFFF"/>
                </a:highlight>
                <a:latin typeface="+mj-lt"/>
              </a:rPr>
              <a:t>L</a:t>
            </a:r>
            <a:r>
              <a:rPr lang="en-IN" sz="2000" b="1" i="0" dirty="0">
                <a:solidFill>
                  <a:srgbClr val="0D0D0D"/>
                </a:solidFill>
                <a:effectLst/>
                <a:highlight>
                  <a:srgbClr val="FFFFFF"/>
                </a:highlight>
                <a:latin typeface="+mj-lt"/>
              </a:rPr>
              <a:t>ow Revenue  Cities:</a:t>
            </a:r>
            <a:endParaRPr lang="en-IN" sz="2000" b="0" i="0" dirty="0">
              <a:solidFill>
                <a:srgbClr val="0D0D0D"/>
              </a:solidFill>
              <a:effectLst/>
              <a:highlight>
                <a:srgbClr val="FFFFFF"/>
              </a:highlight>
              <a:latin typeface="+mj-lt"/>
            </a:endParaRPr>
          </a:p>
          <a:p>
            <a:pPr algn="l"/>
            <a:r>
              <a:rPr lang="en-IN" sz="2000" b="0" i="0" dirty="0">
                <a:solidFill>
                  <a:srgbClr val="0D0D0D"/>
                </a:solidFill>
                <a:effectLst/>
                <a:highlight>
                  <a:srgbClr val="FFFFFF"/>
                </a:highlight>
                <a:latin typeface="+mj-lt"/>
              </a:rPr>
              <a:t>Naypyitaw, the capital city of Myanmar, recorded the highest revenue. To replicate this success in other cities, we need to implement new marketing strategies such as offering discounts, cashback incentives, and faster delivery options to attract more customers and increase sales in those areas.</a:t>
            </a:r>
          </a:p>
          <a:p>
            <a:pPr algn="l"/>
            <a:endParaRPr lang="en-IN" sz="2000" b="0" i="0" dirty="0">
              <a:solidFill>
                <a:srgbClr val="0D0D0D"/>
              </a:solidFill>
              <a:effectLst/>
              <a:highlight>
                <a:srgbClr val="FFFFFF"/>
              </a:highlight>
              <a:latin typeface="+mj-lt"/>
            </a:endParaRPr>
          </a:p>
          <a:p>
            <a:pPr algn="l"/>
            <a:r>
              <a:rPr lang="en-IN" sz="2000" b="1" i="0" dirty="0">
                <a:solidFill>
                  <a:srgbClr val="0D0D0D"/>
                </a:solidFill>
                <a:effectLst/>
                <a:highlight>
                  <a:srgbClr val="FFFFFF"/>
                </a:highlight>
                <a:latin typeface="+mj-lt"/>
              </a:rPr>
              <a:t>5. Addressing Negative Feedback:</a:t>
            </a:r>
            <a:endParaRPr lang="en-IN" sz="2000" b="0" i="0" dirty="0">
              <a:solidFill>
                <a:srgbClr val="0D0D0D"/>
              </a:solidFill>
              <a:effectLst/>
              <a:highlight>
                <a:srgbClr val="FFFFFF"/>
              </a:highlight>
              <a:latin typeface="+mj-lt"/>
            </a:endParaRPr>
          </a:p>
          <a:p>
            <a:pPr algn="l"/>
            <a:r>
              <a:rPr lang="en-IN" sz="2000" b="0" i="0" dirty="0">
                <a:solidFill>
                  <a:srgbClr val="0D0D0D"/>
                </a:solidFill>
                <a:effectLst/>
                <a:highlight>
                  <a:srgbClr val="FFFFFF"/>
                </a:highlight>
                <a:latin typeface="+mj-lt"/>
              </a:rPr>
              <a:t>There is a concerning trend of receiving more negative remarks than positive ones for our product lines. This requires urgent attention. We should focus on improving both product quality and service standards to enhance customer satisfaction and loyalty.</a:t>
            </a:r>
          </a:p>
          <a:p>
            <a:pPr algn="l"/>
            <a:endParaRPr lang="en-IN" sz="2000" b="0" i="0" dirty="0">
              <a:solidFill>
                <a:srgbClr val="0D0D0D"/>
              </a:solidFill>
              <a:effectLst/>
              <a:highlight>
                <a:srgbClr val="FFFFFF"/>
              </a:highlight>
              <a:latin typeface="+mj-lt"/>
            </a:endParaRPr>
          </a:p>
          <a:p>
            <a:pPr algn="l"/>
            <a:r>
              <a:rPr lang="en-IN" sz="2000" b="1" i="0" dirty="0">
                <a:solidFill>
                  <a:srgbClr val="0D0D0D"/>
                </a:solidFill>
                <a:effectLst/>
                <a:highlight>
                  <a:srgbClr val="FFFFFF"/>
                </a:highlight>
                <a:latin typeface="+mj-lt"/>
              </a:rPr>
              <a:t>6. Customer Engagement Strategies:</a:t>
            </a:r>
            <a:endParaRPr lang="en-IN" sz="2000" b="0" i="0" dirty="0">
              <a:solidFill>
                <a:srgbClr val="0D0D0D"/>
              </a:solidFill>
              <a:effectLst/>
              <a:highlight>
                <a:srgbClr val="FFFFFF"/>
              </a:highlight>
              <a:latin typeface="+mj-lt"/>
            </a:endParaRPr>
          </a:p>
          <a:p>
            <a:pPr algn="l"/>
            <a:r>
              <a:rPr lang="en-IN" sz="2000" b="0" i="0" dirty="0">
                <a:solidFill>
                  <a:srgbClr val="0D0D0D"/>
                </a:solidFill>
                <a:effectLst/>
                <a:highlight>
                  <a:srgbClr val="FFFFFF"/>
                </a:highlight>
                <a:latin typeface="+mj-lt"/>
              </a:rPr>
              <a:t>Membership customers exhibit a higher purchase rate, indicating the effectiveness of premium offers in driving sales. We should extend similar offers to regular customers to incentivize them to join the membership program, thereby increasing customer retention and overall sales.</a:t>
            </a:r>
          </a:p>
          <a:p>
            <a:br>
              <a:rPr lang="en-IN" sz="2000" dirty="0">
                <a:latin typeface="+mj-lt"/>
              </a:rPr>
            </a:br>
            <a:endParaRPr lang="en-IN" sz="2000" dirty="0">
              <a:latin typeface="+mj-lt"/>
            </a:endParaRPr>
          </a:p>
        </p:txBody>
      </p:sp>
    </p:spTree>
    <p:extLst>
      <p:ext uri="{BB962C8B-B14F-4D97-AF65-F5344CB8AC3E}">
        <p14:creationId xmlns:p14="http://schemas.microsoft.com/office/powerpoint/2010/main" val="2293677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67D706-D01C-98AE-0588-A9AB93E8B56E}"/>
              </a:ext>
            </a:extLst>
          </p:cNvPr>
          <p:cNvSpPr txBox="1"/>
          <p:nvPr/>
        </p:nvSpPr>
        <p:spPr>
          <a:xfrm>
            <a:off x="863600" y="934720"/>
            <a:ext cx="9448800" cy="1938992"/>
          </a:xfrm>
          <a:prstGeom prst="rect">
            <a:avLst/>
          </a:prstGeom>
          <a:noFill/>
        </p:spPr>
        <p:txBody>
          <a:bodyPr wrap="square" rtlCol="0">
            <a:spAutoFit/>
          </a:bodyPr>
          <a:lstStyle/>
          <a:p>
            <a:r>
              <a:rPr lang="en-IN" sz="2400" b="0" i="0" dirty="0">
                <a:solidFill>
                  <a:srgbClr val="0D0D0D"/>
                </a:solidFill>
                <a:effectLst/>
                <a:highlight>
                  <a:srgbClr val="FFFFFF"/>
                </a:highlight>
                <a:latin typeface="+mj-lt"/>
              </a:rPr>
              <a:t>This report highlights key areas for improvement in sales performance, including addressing low-performing product lines, </a:t>
            </a:r>
            <a:r>
              <a:rPr lang="en-IN" sz="2400" b="0" i="0" dirty="0" err="1">
                <a:solidFill>
                  <a:srgbClr val="0D0D0D"/>
                </a:solidFill>
                <a:effectLst/>
                <a:highlight>
                  <a:srgbClr val="FFFFFF"/>
                </a:highlight>
                <a:latin typeface="+mj-lt"/>
              </a:rPr>
              <a:t>analyzing</a:t>
            </a:r>
            <a:r>
              <a:rPr lang="en-IN" sz="2400" b="0" i="0" dirty="0">
                <a:solidFill>
                  <a:srgbClr val="0D0D0D"/>
                </a:solidFill>
                <a:effectLst/>
                <a:highlight>
                  <a:srgbClr val="FFFFFF"/>
                </a:highlight>
                <a:latin typeface="+mj-lt"/>
              </a:rPr>
              <a:t> revenue trends, targeting high-revenue cities, addressing customer feedback, and optimizing customer engagement strategies. By implementing the suggested recommendations, we can work towards enhancing overall sales performance and driving business growth.</a:t>
            </a:r>
            <a:endParaRPr lang="en-IN" sz="2400" dirty="0">
              <a:latin typeface="+mj-lt"/>
            </a:endParaRPr>
          </a:p>
        </p:txBody>
      </p:sp>
      <p:pic>
        <p:nvPicPr>
          <p:cNvPr id="6" name="Picture 5">
            <a:extLst>
              <a:ext uri="{FF2B5EF4-FFF2-40B4-BE49-F238E27FC236}">
                <a16:creationId xmlns:a16="http://schemas.microsoft.com/office/drawing/2014/main" id="{C4777B29-9D18-CDE8-821F-CBFC7324F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222" y="3251517"/>
            <a:ext cx="9422321" cy="3108643"/>
          </a:xfrm>
          <a:prstGeom prst="rect">
            <a:avLst/>
          </a:prstGeom>
        </p:spPr>
      </p:pic>
    </p:spTree>
    <p:extLst>
      <p:ext uri="{BB962C8B-B14F-4D97-AF65-F5344CB8AC3E}">
        <p14:creationId xmlns:p14="http://schemas.microsoft.com/office/powerpoint/2010/main" val="3626028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0ED39B-2EAF-0399-83E9-D09D4BADB937}"/>
              </a:ext>
            </a:extLst>
          </p:cNvPr>
          <p:cNvSpPr txBox="1"/>
          <p:nvPr/>
        </p:nvSpPr>
        <p:spPr>
          <a:xfrm>
            <a:off x="335280" y="426720"/>
            <a:ext cx="9530080" cy="9017853"/>
          </a:xfrm>
          <a:prstGeom prst="rect">
            <a:avLst/>
          </a:prstGeom>
          <a:noFill/>
        </p:spPr>
        <p:txBody>
          <a:bodyPr wrap="square" rtlCol="0">
            <a:spAutoFit/>
          </a:bodyPr>
          <a:lstStyle/>
          <a:p>
            <a:r>
              <a:rPr lang="en-IN" sz="4000" b="0" i="0" dirty="0">
                <a:solidFill>
                  <a:srgbClr val="002246"/>
                </a:solidFill>
                <a:effectLst/>
                <a:highlight>
                  <a:srgbClr val="FFFFFF"/>
                </a:highlight>
                <a:latin typeface="+mj-lt"/>
              </a:rPr>
              <a:t>The major aim of this project is to gain insight into the sales data of Amazon to understand the different factors that affect sales of the different branches.</a:t>
            </a:r>
          </a:p>
          <a:p>
            <a:endParaRPr lang="en-IN" sz="4000" dirty="0">
              <a:solidFill>
                <a:srgbClr val="002246"/>
              </a:solidFill>
              <a:highlight>
                <a:srgbClr val="FFFFFF"/>
              </a:highlight>
              <a:latin typeface="+mj-lt"/>
            </a:endParaRPr>
          </a:p>
          <a:p>
            <a:endParaRPr lang="en-IN" sz="4000" b="0" i="0" dirty="0">
              <a:solidFill>
                <a:srgbClr val="002246"/>
              </a:solidFill>
              <a:effectLst/>
              <a:highlight>
                <a:srgbClr val="FFFFFF"/>
              </a:highlight>
              <a:latin typeface="+mj-lt"/>
            </a:endParaRPr>
          </a:p>
          <a:p>
            <a:r>
              <a:rPr lang="en-IN" sz="4000" dirty="0">
                <a:latin typeface="+mj-lt"/>
              </a:rPr>
              <a:t>The goal of this project is to examine the amazon sales data in order to display top performing Branches, items , sales trends of various products and consumer behaviour .</a:t>
            </a:r>
          </a:p>
          <a:p>
            <a:endParaRPr lang="en-IN" sz="4000" b="0" i="0" dirty="0">
              <a:solidFill>
                <a:srgbClr val="002246"/>
              </a:solidFill>
              <a:effectLst/>
              <a:highlight>
                <a:srgbClr val="FFFFFF"/>
              </a:highlight>
              <a:latin typeface="SofiaPro"/>
            </a:endParaRPr>
          </a:p>
          <a:p>
            <a:endParaRPr lang="en-IN" sz="4000" dirty="0">
              <a:solidFill>
                <a:srgbClr val="002246"/>
              </a:solidFill>
              <a:highlight>
                <a:srgbClr val="FFFFFF"/>
              </a:highlight>
              <a:latin typeface="SofiaPro"/>
            </a:endParaRPr>
          </a:p>
          <a:p>
            <a:endParaRPr lang="en-IN" sz="4000" dirty="0">
              <a:solidFill>
                <a:srgbClr val="002246"/>
              </a:solidFill>
              <a:highlight>
                <a:srgbClr val="FFFFFF"/>
              </a:highlight>
              <a:latin typeface="SofiaPro"/>
            </a:endParaRPr>
          </a:p>
          <a:p>
            <a:endParaRPr lang="en-IN" sz="2000" dirty="0"/>
          </a:p>
          <a:p>
            <a:endParaRPr lang="en-IN" sz="2000" dirty="0"/>
          </a:p>
          <a:p>
            <a:endParaRPr lang="en-IN" sz="2000" dirty="0"/>
          </a:p>
          <a:p>
            <a:endParaRPr lang="en-IN" sz="2000" dirty="0"/>
          </a:p>
          <a:p>
            <a:endParaRPr lang="en-IN" sz="2000" dirty="0"/>
          </a:p>
        </p:txBody>
      </p:sp>
    </p:spTree>
    <p:extLst>
      <p:ext uri="{BB962C8B-B14F-4D97-AF65-F5344CB8AC3E}">
        <p14:creationId xmlns:p14="http://schemas.microsoft.com/office/powerpoint/2010/main" val="1730791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5CA34A2-2ADE-1E18-7B74-F91EB1DD6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8" y="101600"/>
            <a:ext cx="7030322" cy="6756400"/>
          </a:xfrm>
          <a:prstGeom prst="rect">
            <a:avLst/>
          </a:prstGeom>
        </p:spPr>
      </p:pic>
      <p:sp>
        <p:nvSpPr>
          <p:cNvPr id="25" name="TextBox 24">
            <a:extLst>
              <a:ext uri="{FF2B5EF4-FFF2-40B4-BE49-F238E27FC236}">
                <a16:creationId xmlns:a16="http://schemas.microsoft.com/office/drawing/2014/main" id="{0698E975-A538-B84A-926E-4EC6DC512591}"/>
              </a:ext>
            </a:extLst>
          </p:cNvPr>
          <p:cNvSpPr txBox="1"/>
          <p:nvPr/>
        </p:nvSpPr>
        <p:spPr>
          <a:xfrm>
            <a:off x="7782560" y="487680"/>
            <a:ext cx="3942080" cy="5078313"/>
          </a:xfrm>
          <a:prstGeom prst="rect">
            <a:avLst/>
          </a:prstGeom>
          <a:noFill/>
        </p:spPr>
        <p:txBody>
          <a:bodyPr wrap="square" rtlCol="0">
            <a:spAutoFit/>
          </a:bodyPr>
          <a:lstStyle/>
          <a:p>
            <a:pPr algn="l"/>
            <a:r>
              <a:rPr lang="en-IN" sz="3200" b="1" i="0" dirty="0">
                <a:solidFill>
                  <a:srgbClr val="002246"/>
                </a:solidFill>
                <a:effectLst/>
                <a:highlight>
                  <a:srgbClr val="FFFFFF"/>
                </a:highlight>
                <a:latin typeface="+mj-lt"/>
              </a:rPr>
              <a:t>About Data:</a:t>
            </a:r>
            <a:br>
              <a:rPr lang="en-IN" b="0" i="0" dirty="0">
                <a:solidFill>
                  <a:srgbClr val="002246"/>
                </a:solidFill>
                <a:effectLst/>
                <a:highlight>
                  <a:srgbClr val="FFFFFF"/>
                </a:highlight>
                <a:latin typeface="+mj-lt"/>
              </a:rPr>
            </a:br>
            <a:endParaRPr lang="en-IN" b="0" i="0" dirty="0">
              <a:solidFill>
                <a:srgbClr val="002246"/>
              </a:solidFill>
              <a:effectLst/>
              <a:highlight>
                <a:srgbClr val="FFFFFF"/>
              </a:highlight>
              <a:latin typeface="+mj-lt"/>
            </a:endParaRPr>
          </a:p>
          <a:p>
            <a:pPr algn="l" rtl="0">
              <a:spcBef>
                <a:spcPts val="0"/>
              </a:spcBef>
              <a:spcAft>
                <a:spcPts val="0"/>
              </a:spcAft>
            </a:pPr>
            <a:r>
              <a:rPr lang="en-IN" sz="3200" b="0" i="0" dirty="0">
                <a:solidFill>
                  <a:srgbClr val="002246"/>
                </a:solidFill>
                <a:effectLst/>
                <a:highlight>
                  <a:srgbClr val="FFFFFF"/>
                </a:highlight>
                <a:latin typeface="+mj-lt"/>
              </a:rPr>
              <a:t>This dataset contains sales transactions from three different branches of Amazon, respectively located in Mandalay, Yangon and Naypyitaw (MYANMER).</a:t>
            </a:r>
          </a:p>
          <a:p>
            <a:pPr algn="l" rtl="0">
              <a:spcBef>
                <a:spcPts val="0"/>
              </a:spcBef>
              <a:spcAft>
                <a:spcPts val="0"/>
              </a:spcAft>
            </a:pPr>
            <a:r>
              <a:rPr lang="en-IN" sz="3200" b="0" i="0" dirty="0">
                <a:solidFill>
                  <a:srgbClr val="002246"/>
                </a:solidFill>
                <a:effectLst/>
                <a:highlight>
                  <a:srgbClr val="FFFFFF"/>
                </a:highlight>
                <a:latin typeface="+mj-lt"/>
              </a:rPr>
              <a:t> The data contains 17 columns and 1000 rows:</a:t>
            </a:r>
          </a:p>
          <a:p>
            <a:endParaRPr lang="en-IN" dirty="0"/>
          </a:p>
        </p:txBody>
      </p:sp>
    </p:spTree>
    <p:extLst>
      <p:ext uri="{BB962C8B-B14F-4D97-AF65-F5344CB8AC3E}">
        <p14:creationId xmlns:p14="http://schemas.microsoft.com/office/powerpoint/2010/main" val="567752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8EBBC0-5957-7250-A54A-3643F423805A}"/>
              </a:ext>
            </a:extLst>
          </p:cNvPr>
          <p:cNvSpPr txBox="1"/>
          <p:nvPr/>
        </p:nvSpPr>
        <p:spPr>
          <a:xfrm>
            <a:off x="426720" y="398720"/>
            <a:ext cx="11338560" cy="6740307"/>
          </a:xfrm>
          <a:prstGeom prst="rect">
            <a:avLst/>
          </a:prstGeom>
          <a:noFill/>
        </p:spPr>
        <p:txBody>
          <a:bodyPr wrap="square" rtlCol="0">
            <a:spAutoFit/>
          </a:bodyPr>
          <a:lstStyle/>
          <a:p>
            <a:pPr marL="0" algn="l" rtl="0"/>
            <a:r>
              <a:rPr lang="en-IN" sz="2400" b="1" dirty="0">
                <a:effectLst/>
                <a:latin typeface="+mj-lt"/>
              </a:rPr>
              <a:t>Analysis List</a:t>
            </a:r>
            <a:br>
              <a:rPr lang="en-IN" sz="2400" dirty="0">
                <a:effectLst/>
                <a:latin typeface="+mj-lt"/>
              </a:rPr>
            </a:br>
            <a:endParaRPr lang="en-IN" sz="2400" dirty="0">
              <a:effectLst/>
              <a:latin typeface="+mj-lt"/>
            </a:endParaRPr>
          </a:p>
          <a:p>
            <a:pPr marL="0" algn="l" rtl="0" fontAlgn="base">
              <a:spcBef>
                <a:spcPts val="0"/>
              </a:spcBef>
              <a:spcAft>
                <a:spcPts val="1200"/>
              </a:spcAft>
              <a:buFont typeface="+mj-lt"/>
              <a:buAutoNum type="arabicPeriod"/>
            </a:pPr>
            <a:r>
              <a:rPr lang="en-IN" sz="2400" b="1" dirty="0">
                <a:effectLst/>
                <a:latin typeface="+mj-lt"/>
              </a:rPr>
              <a:t>Product Analysis</a:t>
            </a:r>
            <a:endParaRPr lang="en-IN" sz="2400" dirty="0">
              <a:effectLst/>
              <a:latin typeface="+mj-lt"/>
            </a:endParaRPr>
          </a:p>
          <a:p>
            <a:pPr marL="0" algn="l" rtl="0">
              <a:spcBef>
                <a:spcPts val="0"/>
              </a:spcBef>
              <a:spcAft>
                <a:spcPts val="1200"/>
              </a:spcAft>
            </a:pPr>
            <a:r>
              <a:rPr lang="en-IN" sz="2400" dirty="0">
                <a:effectLst/>
                <a:latin typeface="+mj-lt"/>
              </a:rPr>
              <a:t>Conduct analysis on the data to understand the different product lines, the products lines performing best and the product lines that need to be improved.</a:t>
            </a:r>
          </a:p>
          <a:p>
            <a:pPr marL="0" algn="l" rtl="0">
              <a:spcBef>
                <a:spcPts val="0"/>
              </a:spcBef>
              <a:spcAft>
                <a:spcPts val="1200"/>
              </a:spcAft>
            </a:pPr>
            <a:endParaRPr lang="en-IN" sz="2400" dirty="0">
              <a:effectLst/>
              <a:latin typeface="+mj-lt"/>
            </a:endParaRPr>
          </a:p>
          <a:p>
            <a:pPr marL="0" algn="l" rtl="0" fontAlgn="base">
              <a:spcBef>
                <a:spcPts val="0"/>
              </a:spcBef>
              <a:spcAft>
                <a:spcPts val="1200"/>
              </a:spcAft>
              <a:buFont typeface="+mj-lt"/>
              <a:buAutoNum type="arabicPeriod" startAt="2"/>
            </a:pPr>
            <a:r>
              <a:rPr lang="en-IN" sz="2400" b="1" dirty="0">
                <a:effectLst/>
                <a:latin typeface="+mj-lt"/>
              </a:rPr>
              <a:t>Sales Analysis</a:t>
            </a:r>
            <a:endParaRPr lang="en-IN" sz="2400" dirty="0">
              <a:effectLst/>
              <a:latin typeface="+mj-lt"/>
            </a:endParaRPr>
          </a:p>
          <a:p>
            <a:pPr marL="0" algn="l" rtl="0"/>
            <a:r>
              <a:rPr lang="en-IN" sz="2400" dirty="0">
                <a:effectLst/>
                <a:latin typeface="+mj-lt"/>
              </a:rPr>
              <a:t>The result of this can help us measure the effectiveness of each sales strategy the business applies and what modifications are needed to gain more sales.</a:t>
            </a:r>
            <a:br>
              <a:rPr lang="en-IN" sz="2400" dirty="0">
                <a:effectLst/>
                <a:latin typeface="+mj-lt"/>
              </a:rPr>
            </a:br>
            <a:br>
              <a:rPr lang="en-IN" sz="2400" dirty="0">
                <a:effectLst/>
                <a:latin typeface="+mj-lt"/>
              </a:rPr>
            </a:br>
            <a:endParaRPr lang="en-IN" sz="2400" dirty="0">
              <a:effectLst/>
              <a:latin typeface="+mj-lt"/>
            </a:endParaRPr>
          </a:p>
          <a:p>
            <a:pPr marL="0" algn="l" rtl="0" fontAlgn="base">
              <a:spcBef>
                <a:spcPts val="0"/>
              </a:spcBef>
              <a:spcAft>
                <a:spcPts val="1200"/>
              </a:spcAft>
              <a:buFont typeface="+mj-lt"/>
              <a:buAutoNum type="arabicPeriod" startAt="3"/>
            </a:pPr>
            <a:r>
              <a:rPr lang="en-IN" sz="2400" b="1" i="0" dirty="0">
                <a:effectLst/>
                <a:highlight>
                  <a:srgbClr val="FFFFFF"/>
                </a:highlight>
                <a:latin typeface="+mj-lt"/>
              </a:rPr>
              <a:t>Customer Analysis</a:t>
            </a:r>
            <a:endParaRPr lang="en-IN" sz="2400" b="0" i="0" dirty="0">
              <a:effectLst/>
              <a:highlight>
                <a:srgbClr val="FFFFFF"/>
              </a:highlight>
              <a:latin typeface="+mj-lt"/>
            </a:endParaRPr>
          </a:p>
          <a:p>
            <a:pPr marL="0" algn="l" rtl="0">
              <a:spcBef>
                <a:spcPts val="0"/>
              </a:spcBef>
              <a:spcAft>
                <a:spcPts val="1200"/>
              </a:spcAft>
            </a:pPr>
            <a:r>
              <a:rPr lang="en-IN" sz="2400" b="0" i="0" dirty="0">
                <a:effectLst/>
                <a:highlight>
                  <a:srgbClr val="FFFFFF"/>
                </a:highlight>
                <a:latin typeface="+mj-lt"/>
              </a:rPr>
              <a:t>This analysis aims to uncover the different customer segments, purchase trends and the profitability of each customer segment.</a:t>
            </a:r>
          </a:p>
          <a:p>
            <a:br>
              <a:rPr lang="en-IN" dirty="0">
                <a:effectLst/>
              </a:rPr>
            </a:br>
            <a:endParaRPr lang="en-IN" dirty="0"/>
          </a:p>
        </p:txBody>
      </p:sp>
    </p:spTree>
    <p:extLst>
      <p:ext uri="{BB962C8B-B14F-4D97-AF65-F5344CB8AC3E}">
        <p14:creationId xmlns:p14="http://schemas.microsoft.com/office/powerpoint/2010/main" val="89559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413B-97E4-55D2-21B6-37D040BAEFFC}"/>
              </a:ext>
            </a:extLst>
          </p:cNvPr>
          <p:cNvSpPr>
            <a:spLocks noGrp="1"/>
          </p:cNvSpPr>
          <p:nvPr>
            <p:ph type="title"/>
          </p:nvPr>
        </p:nvSpPr>
        <p:spPr/>
        <p:txBody>
          <a:bodyPr/>
          <a:lstStyle/>
          <a:p>
            <a:r>
              <a:rPr lang="en-IN" dirty="0"/>
              <a:t>Tools used for analysing data</a:t>
            </a:r>
          </a:p>
        </p:txBody>
      </p:sp>
      <p:pic>
        <p:nvPicPr>
          <p:cNvPr id="5" name="Content Placeholder 4">
            <a:extLst>
              <a:ext uri="{FF2B5EF4-FFF2-40B4-BE49-F238E27FC236}">
                <a16:creationId xmlns:a16="http://schemas.microsoft.com/office/drawing/2014/main" id="{A9E4FC93-93D6-CCB7-9C3F-9FB24457BA1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340" y="1917700"/>
            <a:ext cx="6076950" cy="4051300"/>
          </a:xfrm>
        </p:spPr>
      </p:pic>
      <p:pic>
        <p:nvPicPr>
          <p:cNvPr id="9" name="Picture 8">
            <a:extLst>
              <a:ext uri="{FF2B5EF4-FFF2-40B4-BE49-F238E27FC236}">
                <a16:creationId xmlns:a16="http://schemas.microsoft.com/office/drawing/2014/main" id="{D000B7B2-2B45-8C34-4D4A-02BA35D0F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797" y="2034412"/>
            <a:ext cx="3547491" cy="3547491"/>
          </a:xfrm>
          <a:prstGeom prst="rect">
            <a:avLst/>
          </a:prstGeom>
        </p:spPr>
      </p:pic>
    </p:spTree>
    <p:extLst>
      <p:ext uri="{BB962C8B-B14F-4D97-AF65-F5344CB8AC3E}">
        <p14:creationId xmlns:p14="http://schemas.microsoft.com/office/powerpoint/2010/main" val="395961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59847C-3953-C618-8338-7BF28AD5C20F}"/>
              </a:ext>
            </a:extLst>
          </p:cNvPr>
          <p:cNvSpPr>
            <a:spLocks noGrp="1"/>
          </p:cNvSpPr>
          <p:nvPr>
            <p:ph type="title"/>
          </p:nvPr>
        </p:nvSpPr>
        <p:spPr>
          <a:xfrm>
            <a:off x="328168" y="200152"/>
            <a:ext cx="5991352" cy="1374648"/>
          </a:xfrm>
        </p:spPr>
        <p:txBody>
          <a:bodyPr/>
          <a:lstStyle/>
          <a:p>
            <a:r>
              <a:rPr lang="en-IN" dirty="0"/>
              <a:t>Approach used</a:t>
            </a:r>
          </a:p>
        </p:txBody>
      </p:sp>
      <p:sp>
        <p:nvSpPr>
          <p:cNvPr id="5" name="TextBox 4">
            <a:extLst>
              <a:ext uri="{FF2B5EF4-FFF2-40B4-BE49-F238E27FC236}">
                <a16:creationId xmlns:a16="http://schemas.microsoft.com/office/drawing/2014/main" id="{5F796E45-F42F-BAA4-F692-C3F6BD702B8B}"/>
              </a:ext>
            </a:extLst>
          </p:cNvPr>
          <p:cNvSpPr txBox="1"/>
          <p:nvPr/>
        </p:nvSpPr>
        <p:spPr>
          <a:xfrm>
            <a:off x="447040" y="1778000"/>
            <a:ext cx="11033760" cy="4832092"/>
          </a:xfrm>
          <a:prstGeom prst="rect">
            <a:avLst/>
          </a:prstGeom>
          <a:noFill/>
        </p:spPr>
        <p:txBody>
          <a:bodyPr wrap="square" rtlCol="0">
            <a:spAutoFit/>
          </a:bodyPr>
          <a:lstStyle/>
          <a:p>
            <a:pPr algn="l" rtl="0" fontAlgn="base">
              <a:spcBef>
                <a:spcPts val="0"/>
              </a:spcBef>
              <a:spcAft>
                <a:spcPts val="0"/>
              </a:spcAft>
              <a:buFont typeface="+mj-lt"/>
              <a:buAutoNum type="arabicPeriod"/>
            </a:pPr>
            <a:r>
              <a:rPr lang="en-IN" sz="2800" b="1" i="0" dirty="0">
                <a:effectLst/>
                <a:highlight>
                  <a:srgbClr val="FFFFFF"/>
                </a:highlight>
                <a:latin typeface="+mj-lt"/>
              </a:rPr>
              <a:t>Data Wrangling:</a:t>
            </a:r>
            <a:r>
              <a:rPr lang="en-IN" sz="2800" b="0" i="0" dirty="0">
                <a:effectLst/>
                <a:highlight>
                  <a:srgbClr val="FFFFFF"/>
                </a:highlight>
                <a:latin typeface="+mj-lt"/>
              </a:rPr>
              <a:t> This is the first step where inspection of data is done to make sure NULL values and missing values are detected and data replacement methods are used to replace missing or NULL values.</a:t>
            </a:r>
          </a:p>
          <a:p>
            <a:pPr fontAlgn="base"/>
            <a:br>
              <a:rPr lang="en-IN" sz="2800" b="0" i="0" dirty="0">
                <a:effectLst/>
                <a:highlight>
                  <a:srgbClr val="FFFFFF"/>
                </a:highlight>
                <a:latin typeface="+mj-lt"/>
              </a:rPr>
            </a:br>
            <a:r>
              <a:rPr lang="en-IN" sz="2800" b="0" i="0" dirty="0">
                <a:effectLst/>
                <a:highlight>
                  <a:srgbClr val="FFFFFF"/>
                </a:highlight>
                <a:latin typeface="+mj-lt"/>
              </a:rPr>
              <a:t>1.1    Build a database</a:t>
            </a:r>
          </a:p>
          <a:p>
            <a:pPr fontAlgn="base"/>
            <a:r>
              <a:rPr lang="en-IN" sz="2800" b="0" i="0" dirty="0">
                <a:effectLst/>
                <a:highlight>
                  <a:srgbClr val="FFFFFF"/>
                </a:highlight>
                <a:latin typeface="+mj-lt"/>
              </a:rPr>
              <a:t>1.2    Create a table and insert the data.</a:t>
            </a:r>
          </a:p>
          <a:p>
            <a:pPr fontAlgn="base"/>
            <a:r>
              <a:rPr lang="en-IN" sz="2800" b="0" i="0" dirty="0">
                <a:effectLst/>
                <a:highlight>
                  <a:srgbClr val="FFFFFF"/>
                </a:highlight>
                <a:latin typeface="+mj-lt"/>
              </a:rPr>
              <a:t>1.3    Select columns with null values in them. There are no null values in our database   </a:t>
            </a:r>
          </a:p>
          <a:p>
            <a:pPr fontAlgn="base"/>
            <a:r>
              <a:rPr lang="en-IN" sz="2800" b="0" i="0" dirty="0">
                <a:effectLst/>
                <a:highlight>
                  <a:srgbClr val="FFFFFF"/>
                </a:highlight>
                <a:latin typeface="+mj-lt"/>
              </a:rPr>
              <a:t>as in creating the tables, we set NOT  NULL for each field, hence null values are filtered out.</a:t>
            </a:r>
            <a:br>
              <a:rPr lang="en-IN" sz="2800" b="0" i="0" dirty="0">
                <a:effectLst/>
                <a:highlight>
                  <a:srgbClr val="FFFFFF"/>
                </a:highlight>
                <a:latin typeface="+mj-lt"/>
              </a:rPr>
            </a:br>
            <a:endParaRPr lang="en-IN" sz="2800" b="0" i="0" dirty="0">
              <a:effectLst/>
              <a:highlight>
                <a:srgbClr val="FFFFFF"/>
              </a:highlight>
              <a:latin typeface="+mj-lt"/>
            </a:endParaRPr>
          </a:p>
          <a:p>
            <a:pPr algn="l" rtl="0" fontAlgn="base">
              <a:spcBef>
                <a:spcPts val="0"/>
              </a:spcBef>
              <a:spcAft>
                <a:spcPts val="0"/>
              </a:spcAft>
            </a:pPr>
            <a:endParaRPr lang="en-IN" sz="2800" dirty="0">
              <a:latin typeface="+mj-lt"/>
            </a:endParaRPr>
          </a:p>
        </p:txBody>
      </p:sp>
    </p:spTree>
    <p:extLst>
      <p:ext uri="{BB962C8B-B14F-4D97-AF65-F5344CB8AC3E}">
        <p14:creationId xmlns:p14="http://schemas.microsoft.com/office/powerpoint/2010/main" val="164083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22FD-F58A-0699-FF5F-68F1AEACE541}"/>
              </a:ext>
            </a:extLst>
          </p:cNvPr>
          <p:cNvSpPr>
            <a:spLocks noGrp="1"/>
          </p:cNvSpPr>
          <p:nvPr>
            <p:ph type="title"/>
          </p:nvPr>
        </p:nvSpPr>
        <p:spPr>
          <a:xfrm>
            <a:off x="399288" y="106581"/>
            <a:ext cx="6621272" cy="1435608"/>
          </a:xfrm>
        </p:spPr>
        <p:txBody>
          <a:bodyPr>
            <a:normAutofit/>
          </a:bodyPr>
          <a:lstStyle/>
          <a:p>
            <a:r>
              <a:rPr lang="en-IN" sz="4000" dirty="0"/>
              <a:t>Approach used</a:t>
            </a:r>
          </a:p>
        </p:txBody>
      </p:sp>
      <p:sp>
        <p:nvSpPr>
          <p:cNvPr id="5" name="TextBox 4">
            <a:extLst>
              <a:ext uri="{FF2B5EF4-FFF2-40B4-BE49-F238E27FC236}">
                <a16:creationId xmlns:a16="http://schemas.microsoft.com/office/drawing/2014/main" id="{4B85BA57-C9B5-7C92-80F3-9DDB35CB60E9}"/>
              </a:ext>
            </a:extLst>
          </p:cNvPr>
          <p:cNvSpPr txBox="1"/>
          <p:nvPr/>
        </p:nvSpPr>
        <p:spPr>
          <a:xfrm>
            <a:off x="399288" y="1488440"/>
            <a:ext cx="10312400" cy="5262979"/>
          </a:xfrm>
          <a:prstGeom prst="rect">
            <a:avLst/>
          </a:prstGeom>
          <a:noFill/>
        </p:spPr>
        <p:txBody>
          <a:bodyPr wrap="square" rtlCol="0">
            <a:spAutoFit/>
          </a:bodyPr>
          <a:lstStyle/>
          <a:p>
            <a:pPr algn="l" rtl="0" fontAlgn="base">
              <a:spcBef>
                <a:spcPts val="0"/>
              </a:spcBef>
              <a:spcAft>
                <a:spcPts val="0"/>
              </a:spcAft>
              <a:buFont typeface="+mj-lt"/>
              <a:buAutoNum type="arabicPeriod" startAt="2"/>
            </a:pPr>
            <a:r>
              <a:rPr lang="en-IN" sz="2400" b="1" i="0" dirty="0">
                <a:solidFill>
                  <a:srgbClr val="002246"/>
                </a:solidFill>
                <a:effectLst/>
                <a:highlight>
                  <a:srgbClr val="FFFFFF"/>
                </a:highlight>
                <a:latin typeface="+mj-lt"/>
              </a:rPr>
              <a:t>Feature Engineering:</a:t>
            </a:r>
            <a:r>
              <a:rPr lang="en-IN" sz="2400" b="0" i="0" dirty="0">
                <a:solidFill>
                  <a:srgbClr val="002246"/>
                </a:solidFill>
                <a:effectLst/>
                <a:highlight>
                  <a:srgbClr val="FFFFFF"/>
                </a:highlight>
                <a:latin typeface="+mj-lt"/>
              </a:rPr>
              <a:t> This will help us generate some new columns from existing ones.</a:t>
            </a:r>
          </a:p>
          <a:p>
            <a:pPr algn="l" rtl="0" fontAlgn="base">
              <a:spcBef>
                <a:spcPts val="0"/>
              </a:spcBef>
              <a:spcAft>
                <a:spcPts val="0"/>
              </a:spcAft>
            </a:pPr>
            <a:br>
              <a:rPr lang="en-IN" sz="2400" b="0" i="0" dirty="0">
                <a:solidFill>
                  <a:srgbClr val="002246"/>
                </a:solidFill>
                <a:effectLst/>
                <a:highlight>
                  <a:srgbClr val="FFFFFF"/>
                </a:highlight>
                <a:latin typeface="+mj-lt"/>
              </a:rPr>
            </a:br>
            <a:r>
              <a:rPr lang="en-IN" sz="2400" b="0" i="0" dirty="0">
                <a:solidFill>
                  <a:srgbClr val="002246"/>
                </a:solidFill>
                <a:effectLst/>
                <a:highlight>
                  <a:srgbClr val="FFFFFF"/>
                </a:highlight>
                <a:latin typeface="+mj-lt"/>
              </a:rPr>
              <a:t>1 Add a new column named </a:t>
            </a:r>
            <a:r>
              <a:rPr lang="en-IN" sz="2400" b="0" i="0" dirty="0" err="1">
                <a:solidFill>
                  <a:srgbClr val="002246"/>
                </a:solidFill>
                <a:effectLst/>
                <a:highlight>
                  <a:srgbClr val="FFFFFF"/>
                </a:highlight>
                <a:latin typeface="+mj-lt"/>
              </a:rPr>
              <a:t>timeofday</a:t>
            </a:r>
            <a:r>
              <a:rPr lang="en-IN" sz="2400" b="0" i="0" dirty="0">
                <a:solidFill>
                  <a:srgbClr val="002246"/>
                </a:solidFill>
                <a:effectLst/>
                <a:highlight>
                  <a:srgbClr val="FFFFFF"/>
                </a:highlight>
                <a:latin typeface="+mj-lt"/>
              </a:rPr>
              <a:t> to give insight of sales in the Morning, Afternoon and Evening. This will help answer the question on which part of the day most sales are made.</a:t>
            </a:r>
          </a:p>
          <a:p>
            <a:pPr algn="l" rtl="0" fontAlgn="base">
              <a:spcBef>
                <a:spcPts val="0"/>
              </a:spcBef>
              <a:spcAft>
                <a:spcPts val="0"/>
              </a:spcAft>
            </a:pPr>
            <a:endParaRPr lang="en-IN" sz="2400" b="0" i="0" dirty="0">
              <a:solidFill>
                <a:srgbClr val="002246"/>
              </a:solidFill>
              <a:effectLst/>
              <a:highlight>
                <a:srgbClr val="FFFFFF"/>
              </a:highlight>
              <a:latin typeface="+mj-lt"/>
            </a:endParaRPr>
          </a:p>
          <a:p>
            <a:pPr algn="l" rtl="0" fontAlgn="base">
              <a:spcBef>
                <a:spcPts val="0"/>
              </a:spcBef>
              <a:spcAft>
                <a:spcPts val="0"/>
              </a:spcAft>
            </a:pPr>
            <a:r>
              <a:rPr lang="en-IN" sz="2400" b="0" i="0" dirty="0">
                <a:solidFill>
                  <a:srgbClr val="002246"/>
                </a:solidFill>
                <a:effectLst/>
                <a:highlight>
                  <a:srgbClr val="FFFFFF"/>
                </a:highlight>
                <a:latin typeface="+mj-lt"/>
              </a:rPr>
              <a:t>2 Add a new column named </a:t>
            </a:r>
            <a:r>
              <a:rPr lang="en-IN" sz="2400" b="0" i="0" dirty="0" err="1">
                <a:solidFill>
                  <a:srgbClr val="002246"/>
                </a:solidFill>
                <a:effectLst/>
                <a:highlight>
                  <a:srgbClr val="FFFFFF"/>
                </a:highlight>
                <a:latin typeface="+mj-lt"/>
              </a:rPr>
              <a:t>dayname</a:t>
            </a:r>
            <a:r>
              <a:rPr lang="en-IN" sz="2400" b="0" i="0" dirty="0">
                <a:solidFill>
                  <a:srgbClr val="002246"/>
                </a:solidFill>
                <a:effectLst/>
                <a:highlight>
                  <a:srgbClr val="FFFFFF"/>
                </a:highlight>
                <a:latin typeface="+mj-lt"/>
              </a:rPr>
              <a:t> that contains the extracted days of the week on which the given transaction took place (Mon, Tue, Wed, </a:t>
            </a:r>
            <a:r>
              <a:rPr lang="en-IN" sz="2400" b="0" i="0" dirty="0" err="1">
                <a:solidFill>
                  <a:srgbClr val="002246"/>
                </a:solidFill>
                <a:effectLst/>
                <a:highlight>
                  <a:srgbClr val="FFFFFF"/>
                </a:highlight>
                <a:latin typeface="+mj-lt"/>
              </a:rPr>
              <a:t>Thur</a:t>
            </a:r>
            <a:r>
              <a:rPr lang="en-IN" sz="2400" b="0" i="0" dirty="0">
                <a:solidFill>
                  <a:srgbClr val="002246"/>
                </a:solidFill>
                <a:effectLst/>
                <a:highlight>
                  <a:srgbClr val="FFFFFF"/>
                </a:highlight>
                <a:latin typeface="+mj-lt"/>
              </a:rPr>
              <a:t>, Fri). This will help answer the question on which week of the day each branch is busiest.</a:t>
            </a:r>
          </a:p>
          <a:p>
            <a:pPr algn="l" rtl="0" fontAlgn="base">
              <a:spcBef>
                <a:spcPts val="0"/>
              </a:spcBef>
              <a:spcAft>
                <a:spcPts val="0"/>
              </a:spcAft>
            </a:pPr>
            <a:endParaRPr lang="en-IN" sz="2400" b="0" i="0" dirty="0">
              <a:solidFill>
                <a:srgbClr val="002246"/>
              </a:solidFill>
              <a:effectLst/>
              <a:highlight>
                <a:srgbClr val="FFFFFF"/>
              </a:highlight>
              <a:latin typeface="+mj-lt"/>
            </a:endParaRPr>
          </a:p>
          <a:p>
            <a:pPr algn="l" rtl="0" fontAlgn="base">
              <a:spcBef>
                <a:spcPts val="0"/>
              </a:spcBef>
              <a:spcAft>
                <a:spcPts val="0"/>
              </a:spcAft>
            </a:pPr>
            <a:r>
              <a:rPr lang="en-IN" sz="2400" b="0" i="0" dirty="0">
                <a:solidFill>
                  <a:srgbClr val="002246"/>
                </a:solidFill>
                <a:effectLst/>
                <a:highlight>
                  <a:srgbClr val="FFFFFF"/>
                </a:highlight>
                <a:latin typeface="+mj-lt"/>
              </a:rPr>
              <a:t>3 Add a new column named </a:t>
            </a:r>
            <a:r>
              <a:rPr lang="en-IN" sz="2400" b="0" i="0" dirty="0" err="1">
                <a:solidFill>
                  <a:srgbClr val="002246"/>
                </a:solidFill>
                <a:effectLst/>
                <a:highlight>
                  <a:srgbClr val="FFFFFF"/>
                </a:highlight>
                <a:latin typeface="+mj-lt"/>
              </a:rPr>
              <a:t>monthname</a:t>
            </a:r>
            <a:r>
              <a:rPr lang="en-IN" sz="2400" b="0" i="0" dirty="0">
                <a:solidFill>
                  <a:srgbClr val="002246"/>
                </a:solidFill>
                <a:effectLst/>
                <a:highlight>
                  <a:srgbClr val="FFFFFF"/>
                </a:highlight>
                <a:latin typeface="+mj-lt"/>
              </a:rPr>
              <a:t> that contains the extracted months of the year on which the given transaction took place (Jan, Feb, Mar). Help determine which month of the year has the most sales and profit.</a:t>
            </a:r>
            <a:br>
              <a:rPr lang="en-IN" sz="2400" b="0" i="0" dirty="0">
                <a:solidFill>
                  <a:srgbClr val="002246"/>
                </a:solidFill>
                <a:effectLst/>
                <a:highlight>
                  <a:srgbClr val="FFFFFF"/>
                </a:highlight>
                <a:latin typeface="+mj-lt"/>
              </a:rPr>
            </a:br>
            <a:endParaRPr lang="en-IN" sz="2400" b="0" i="0" dirty="0">
              <a:solidFill>
                <a:srgbClr val="002246"/>
              </a:solidFill>
              <a:effectLst/>
              <a:highlight>
                <a:srgbClr val="FFFFFF"/>
              </a:highlight>
              <a:latin typeface="+mj-lt"/>
            </a:endParaRPr>
          </a:p>
          <a:p>
            <a:endParaRPr lang="en-IN" sz="2400" dirty="0">
              <a:latin typeface="+mj-lt"/>
            </a:endParaRPr>
          </a:p>
        </p:txBody>
      </p:sp>
    </p:spTree>
    <p:extLst>
      <p:ext uri="{BB962C8B-B14F-4D97-AF65-F5344CB8AC3E}">
        <p14:creationId xmlns:p14="http://schemas.microsoft.com/office/powerpoint/2010/main" val="3613951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0D71D7A-C5C7-EE86-C97B-B985FAFA5190}"/>
              </a:ext>
            </a:extLst>
          </p:cNvPr>
          <p:cNvSpPr>
            <a:spLocks noGrp="1"/>
          </p:cNvSpPr>
          <p:nvPr>
            <p:ph type="title"/>
          </p:nvPr>
        </p:nvSpPr>
        <p:spPr>
          <a:xfrm>
            <a:off x="379095" y="361188"/>
            <a:ext cx="6976745" cy="483108"/>
          </a:xfrm>
        </p:spPr>
        <p:txBody>
          <a:bodyPr>
            <a:normAutofit fontScale="90000"/>
          </a:bodyPr>
          <a:lstStyle/>
          <a:p>
            <a:r>
              <a:rPr lang="en-IN" sz="3200" dirty="0"/>
              <a:t>feature engineering </a:t>
            </a:r>
          </a:p>
        </p:txBody>
      </p:sp>
      <p:sp>
        <p:nvSpPr>
          <p:cNvPr id="18" name="Text Placeholder 17">
            <a:extLst>
              <a:ext uri="{FF2B5EF4-FFF2-40B4-BE49-F238E27FC236}">
                <a16:creationId xmlns:a16="http://schemas.microsoft.com/office/drawing/2014/main" id="{DB199AB5-82E7-E3B7-7DE7-2CEA1F2096B2}"/>
              </a:ext>
            </a:extLst>
          </p:cNvPr>
          <p:cNvSpPr>
            <a:spLocks noGrp="1"/>
          </p:cNvSpPr>
          <p:nvPr>
            <p:ph type="body" idx="1"/>
          </p:nvPr>
        </p:nvSpPr>
        <p:spPr>
          <a:xfrm>
            <a:off x="296227" y="1346200"/>
            <a:ext cx="5161280" cy="640080"/>
          </a:xfrm>
        </p:spPr>
        <p:txBody>
          <a:bodyPr>
            <a:normAutofit fontScale="85000" lnSpcReduction="20000"/>
          </a:bodyPr>
          <a:lstStyle/>
          <a:p>
            <a:r>
              <a:rPr lang="en-IN" dirty="0"/>
              <a:t>		Data </a:t>
            </a:r>
            <a:r>
              <a:rPr lang="en-IN" dirty="0" err="1"/>
              <a:t>wranglig</a:t>
            </a:r>
            <a:endParaRPr lang="en-IN" dirty="0"/>
          </a:p>
        </p:txBody>
      </p:sp>
      <p:sp>
        <p:nvSpPr>
          <p:cNvPr id="19" name="Text Placeholder 18">
            <a:extLst>
              <a:ext uri="{FF2B5EF4-FFF2-40B4-BE49-F238E27FC236}">
                <a16:creationId xmlns:a16="http://schemas.microsoft.com/office/drawing/2014/main" id="{9A97C4B3-192A-83DC-6C23-9B0ACB2099CD}"/>
              </a:ext>
            </a:extLst>
          </p:cNvPr>
          <p:cNvSpPr>
            <a:spLocks noGrp="1"/>
          </p:cNvSpPr>
          <p:nvPr>
            <p:ph type="body" sz="quarter" idx="3"/>
          </p:nvPr>
        </p:nvSpPr>
        <p:spPr>
          <a:xfrm>
            <a:off x="5880703" y="1888998"/>
            <a:ext cx="361125" cy="295402"/>
          </a:xfrm>
        </p:spPr>
        <p:txBody>
          <a:bodyPr>
            <a:normAutofit fontScale="85000" lnSpcReduction="20000"/>
          </a:bodyPr>
          <a:lstStyle/>
          <a:p>
            <a:endParaRPr lang="en-IN" dirty="0"/>
          </a:p>
        </p:txBody>
      </p:sp>
      <p:pic>
        <p:nvPicPr>
          <p:cNvPr id="21" name="Content Placeholder 20">
            <a:extLst>
              <a:ext uri="{FF2B5EF4-FFF2-40B4-BE49-F238E27FC236}">
                <a16:creationId xmlns:a16="http://schemas.microsoft.com/office/drawing/2014/main" id="{F97B96E1-3793-2D49-2DE6-CBD9787C2A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57779" y="1238758"/>
            <a:ext cx="4754880" cy="4538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Content Placeholder 24">
            <a:extLst>
              <a:ext uri="{FF2B5EF4-FFF2-40B4-BE49-F238E27FC236}">
                <a16:creationId xmlns:a16="http://schemas.microsoft.com/office/drawing/2014/main" id="{AC65B40D-A14B-149C-78C9-453806A8C59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95955" y="833120"/>
            <a:ext cx="5356525" cy="2595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9E084EB2-0131-B79D-CFB3-3F4FE6D5A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980" y="3915156"/>
            <a:ext cx="6096001" cy="28087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10004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643</TotalTime>
  <Words>1376</Words>
  <Application>Microsoft Office PowerPoint</Application>
  <PresentationFormat>Widescreen</PresentationFormat>
  <Paragraphs>129</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Rockwell</vt:lpstr>
      <vt:lpstr>Rockwell Condensed</vt:lpstr>
      <vt:lpstr>SofiaPro</vt:lpstr>
      <vt:lpstr>Wingdings</vt:lpstr>
      <vt:lpstr>Wood Type</vt:lpstr>
      <vt:lpstr>Amazon sales analysis report   project - capstone </vt:lpstr>
      <vt:lpstr>          analysing amazon sales data</vt:lpstr>
      <vt:lpstr>PowerPoint Presentation</vt:lpstr>
      <vt:lpstr>PowerPoint Presentation</vt:lpstr>
      <vt:lpstr>PowerPoint Presentation</vt:lpstr>
      <vt:lpstr>Tools used for analysing data</vt:lpstr>
      <vt:lpstr>Approach used</vt:lpstr>
      <vt:lpstr>Approach used</vt:lpstr>
      <vt:lpstr>feature engineering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analysis report   project - capstone </dc:title>
  <dc:creator>vissmaya velu</dc:creator>
  <cp:lastModifiedBy>vissmaya velu</cp:lastModifiedBy>
  <cp:revision>11</cp:revision>
  <dcterms:created xsi:type="dcterms:W3CDTF">2024-05-09T09:23:13Z</dcterms:created>
  <dcterms:modified xsi:type="dcterms:W3CDTF">2024-05-09T20:06:50Z</dcterms:modified>
</cp:coreProperties>
</file>